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2" r:id="rId2"/>
    <p:sldId id="305" r:id="rId3"/>
    <p:sldId id="328" r:id="rId4"/>
    <p:sldId id="326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2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5" r:id="rId2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71A2"/>
    <a:srgbClr val="0C256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85" autoAdjust="0"/>
  </p:normalViewPr>
  <p:slideViewPr>
    <p:cSldViewPr>
      <p:cViewPr>
        <p:scale>
          <a:sx n="66" d="100"/>
          <a:sy n="66" d="100"/>
        </p:scale>
        <p:origin x="-150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3D56EC1-399C-40E6-9B9F-E780EF468E1F}" type="datetimeFigureOut">
              <a:rPr lang="pt-BR"/>
              <a:pPr>
                <a:defRPr/>
              </a:pPr>
              <a:t>03/08/2015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67D6B50-330B-4A0B-A083-2B62A61A96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143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ED11DE-39E8-4D9C-BCAF-7083366F61F3}" type="datetimeFigureOut">
              <a:rPr lang="pt-BR"/>
              <a:pPr>
                <a:defRPr/>
              </a:pPr>
              <a:t>03/08/2015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44460A8-305E-457C-85F4-A3685A6D27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966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145C2-3443-4DFE-975C-015024E5CC4B}" type="datetimeFigureOut">
              <a:rPr lang="pt-BR"/>
              <a:pPr>
                <a:defRPr/>
              </a:pPr>
              <a:t>03/08/2015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45BA0-EC02-43AB-B7A9-10EFAD1D9F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ABCC8-B2F7-4A76-AA75-77B40F5CECE4}" type="datetimeFigureOut">
              <a:rPr lang="pt-BR"/>
              <a:pPr>
                <a:defRPr/>
              </a:pPr>
              <a:t>03/08/2015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F81B-D23D-47ED-8C88-6129721FF51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9217-E192-4E56-BC55-9F68E42B7F24}" type="datetimeFigureOut">
              <a:rPr lang="pt-BR"/>
              <a:pPr>
                <a:defRPr/>
              </a:pPr>
              <a:t>03/08/2015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161F3-65AB-4094-8BFE-2A6ACB9592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36BE0-0130-402C-BC0A-20F34AAAA6CB}" type="datetimeFigureOut">
              <a:rPr lang="pt-BR"/>
              <a:pPr>
                <a:defRPr/>
              </a:pPr>
              <a:t>03/08/2015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43236-02DA-4E19-AF84-C1E46C6863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10ED5-5657-43EE-BAC3-2D002231A45D}" type="datetimeFigureOut">
              <a:rPr lang="pt-BR"/>
              <a:pPr>
                <a:defRPr/>
              </a:pPr>
              <a:t>03/08/2015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8AD51-B58B-4258-8FB5-B28BF7E059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24B5-9921-4B29-8378-FD49805C81E8}" type="datetimeFigureOut">
              <a:rPr lang="pt-BR"/>
              <a:pPr>
                <a:defRPr/>
              </a:pPr>
              <a:t>03/08/2015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0D7CD-893F-4ABC-A083-6E1CAEB006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5CA81-E250-42DE-B5CD-00AD18DC7ADB}" type="datetimeFigureOut">
              <a:rPr lang="pt-BR"/>
              <a:pPr>
                <a:defRPr/>
              </a:pPr>
              <a:t>03/08/2015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B6D55-5DE8-4513-8C3B-0960BB1A3B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F24CA-6DE6-473A-ADF1-B51692328849}" type="datetimeFigureOut">
              <a:rPr lang="pt-BR"/>
              <a:pPr>
                <a:defRPr/>
              </a:pPr>
              <a:t>03/08/2015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06708-74C0-48EA-991A-FDDDC3091A0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82BF9-72FE-4A5E-901C-AF9DBB71992A}" type="datetimeFigureOut">
              <a:rPr lang="pt-BR"/>
              <a:pPr>
                <a:defRPr/>
              </a:pPr>
              <a:t>03/08/2015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600F1-5AE4-4E25-B9FC-B69B072707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4526E-4D79-4BA7-9D6E-9D2C744050F5}" type="datetimeFigureOut">
              <a:rPr lang="pt-BR"/>
              <a:pPr>
                <a:defRPr/>
              </a:pPr>
              <a:t>03/08/2015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A12F5-56C8-48F2-91DB-590A57F04F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CED5B-CEA8-4C80-86EE-24840DE981B0}" type="datetimeFigureOut">
              <a:rPr lang="pt-BR"/>
              <a:pPr>
                <a:defRPr/>
              </a:pPr>
              <a:t>03/08/2015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7EE19-E854-4BA4-B68E-D10A8A9F20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680725-D69A-47E7-94ED-B99D90FB5529}" type="datetimeFigureOut">
              <a:rPr lang="pt-BR"/>
              <a:pPr>
                <a:defRPr/>
              </a:pPr>
              <a:t>03/08/2015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2D8F00-783E-42F5-B439-F2D593EDFF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1785938"/>
          </a:xfrm>
          <a:prstGeom prst="rect">
            <a:avLst/>
          </a:prstGeom>
          <a:solidFill>
            <a:srgbClr val="2271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2051" name="Imagem 5" descr="logo_bv_semfund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2357438"/>
            <a:ext cx="4162425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CaixaDeTexto 3"/>
          <p:cNvSpPr txBox="1">
            <a:spLocks noChangeArrowheads="1"/>
          </p:cNvSpPr>
          <p:nvPr/>
        </p:nvSpPr>
        <p:spPr bwMode="auto">
          <a:xfrm>
            <a:off x="1143000" y="642938"/>
            <a:ext cx="7000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MANUAL DE UTILIZAÇÃO</a:t>
            </a:r>
            <a:endParaRPr lang="pt-BR" sz="3600" dirty="0">
              <a:solidFill>
                <a:schemeClr val="bg1"/>
              </a:solidFill>
            </a:endParaRPr>
          </a:p>
          <a:p>
            <a:pPr algn="ctr"/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2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243" name="Título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143000"/>
          </a:xfrm>
        </p:spPr>
        <p:txBody>
          <a:bodyPr/>
          <a:lstStyle/>
          <a:p>
            <a:r>
              <a:rPr lang="pt-BR" sz="1800" b="1" smtClean="0">
                <a:solidFill>
                  <a:schemeClr val="bg1"/>
                </a:solidFill>
              </a:rPr>
              <a:t>Outras opção é a seta de controle, ou se preferir, insira o número da página desejada para que seja direcionado;</a:t>
            </a:r>
            <a:r>
              <a:rPr lang="pt-BR" b="1" smtClean="0"/>
              <a:t/>
            </a:r>
            <a:br>
              <a:rPr lang="pt-BR" b="1" smtClean="0"/>
            </a:br>
            <a:endParaRPr lang="pt-BR" b="1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 t="19727" r="3125" b="7031"/>
          <a:stretch>
            <a:fillRect/>
          </a:stretch>
        </p:blipFill>
        <p:spPr bwMode="auto">
          <a:xfrm>
            <a:off x="0" y="1285875"/>
            <a:ext cx="91440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e 4"/>
          <p:cNvSpPr/>
          <p:nvPr/>
        </p:nvSpPr>
        <p:spPr>
          <a:xfrm>
            <a:off x="0" y="2085975"/>
            <a:ext cx="1071563" cy="628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2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267" name="Título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1143000"/>
          </a:xfrm>
        </p:spPr>
        <p:txBody>
          <a:bodyPr/>
          <a:lstStyle/>
          <a:p>
            <a:r>
              <a:rPr lang="pt-BR" sz="1800" b="1" smtClean="0">
                <a:solidFill>
                  <a:schemeClr val="bg1"/>
                </a:solidFill>
              </a:rPr>
              <a:t>Clique sobre o texto para aproximá-lo e para mover a página com zoom, clique novamente e a arraste;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 t="19531" r="6250" b="6250"/>
          <a:stretch>
            <a:fillRect/>
          </a:stretch>
        </p:blipFill>
        <p:spPr bwMode="auto">
          <a:xfrm>
            <a:off x="0" y="1285875"/>
            <a:ext cx="9144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2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291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t-BR" sz="1800" b="1" smtClean="0">
                <a:solidFill>
                  <a:schemeClr val="bg1"/>
                </a:solidFill>
              </a:rPr>
              <a:t>Em “Notas”, é possível criar anotações nas páginas do livro e as mesmas ficarão gravadas para consultas posteriores;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 cstate="print"/>
          <a:srcRect t="18750" r="3125" b="7031"/>
          <a:stretch>
            <a:fillRect/>
          </a:stretch>
        </p:blipFill>
        <p:spPr bwMode="auto">
          <a:xfrm>
            <a:off x="0" y="1285875"/>
            <a:ext cx="9144000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ipse 3"/>
          <p:cNvSpPr/>
          <p:nvPr/>
        </p:nvSpPr>
        <p:spPr>
          <a:xfrm>
            <a:off x="500063" y="2786063"/>
            <a:ext cx="642937" cy="357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2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315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t-BR" sz="1800" b="1" smtClean="0">
                <a:solidFill>
                  <a:schemeClr val="bg1"/>
                </a:solidFill>
              </a:rPr>
              <a:t>Realize buscas dentro do conteúdo do livro ou no acervo da Biblioteca Virtual;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 t="19531" r="3320" b="6250"/>
          <a:stretch>
            <a:fillRect/>
          </a:stretch>
        </p:blipFill>
        <p:spPr bwMode="auto">
          <a:xfrm>
            <a:off x="0" y="1285875"/>
            <a:ext cx="914400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ipse 3"/>
          <p:cNvSpPr/>
          <p:nvPr/>
        </p:nvSpPr>
        <p:spPr>
          <a:xfrm>
            <a:off x="-142875" y="4572000"/>
            <a:ext cx="1214438" cy="1071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2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339" name="Título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r>
              <a:rPr lang="pt-BR" sz="1600" b="1" smtClean="0"/>
              <a:t> </a:t>
            </a:r>
            <a:r>
              <a:rPr lang="pt-BR" sz="1800" b="1" smtClean="0">
                <a:solidFill>
                  <a:schemeClr val="bg1"/>
                </a:solidFill>
              </a:rPr>
              <a:t>A opção “Ajuda” explicará as funcionalidades dos menus;</a:t>
            </a:r>
            <a:r>
              <a:rPr lang="pt-BR" sz="1800" smtClean="0">
                <a:solidFill>
                  <a:schemeClr val="bg1"/>
                </a:solidFill>
              </a:rPr>
              <a:t/>
            </a:r>
            <a:br>
              <a:rPr lang="pt-BR" sz="1800" smtClean="0">
                <a:solidFill>
                  <a:schemeClr val="bg1"/>
                </a:solidFill>
              </a:rPr>
            </a:br>
            <a:endParaRPr lang="pt-BR" sz="1800" smtClean="0">
              <a:solidFill>
                <a:schemeClr val="bg1"/>
              </a:solidFill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 t="20508" r="6250" b="9180"/>
          <a:stretch>
            <a:fillRect/>
          </a:stretch>
        </p:blipFill>
        <p:spPr bwMode="auto">
          <a:xfrm>
            <a:off x="0" y="1214438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ipse 3"/>
          <p:cNvSpPr/>
          <p:nvPr/>
        </p:nvSpPr>
        <p:spPr>
          <a:xfrm>
            <a:off x="0" y="2857500"/>
            <a:ext cx="571500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2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36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800" b="1" smtClean="0">
                <a:solidFill>
                  <a:schemeClr val="bg1"/>
                </a:solidFill>
                <a:cs typeface="Times New Roman" pitchFamily="18" charset="0"/>
              </a:rPr>
              <a:t>Selecione </a:t>
            </a:r>
            <a:r>
              <a:rPr lang="pt-BR" sz="1800" b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“</a:t>
            </a:r>
            <a:r>
              <a:rPr lang="pt-BR" sz="1800" b="1" smtClean="0">
                <a:solidFill>
                  <a:schemeClr val="bg1"/>
                </a:solidFill>
                <a:cs typeface="Times New Roman" pitchFamily="18" charset="0"/>
              </a:rPr>
              <a:t>Capa</a:t>
            </a:r>
            <a:r>
              <a:rPr lang="pt-BR" sz="1800" b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”</a:t>
            </a:r>
            <a:r>
              <a:rPr lang="pt-BR" sz="1800" b="1" smtClean="0">
                <a:solidFill>
                  <a:schemeClr val="bg1"/>
                </a:solidFill>
                <a:cs typeface="Times New Roman" pitchFamily="18" charset="0"/>
              </a:rPr>
              <a:t> para fechar o livro;</a:t>
            </a:r>
            <a:r>
              <a:rPr lang="pt-BR" sz="4000" smtClean="0">
                <a:latin typeface="Arial" charset="0"/>
              </a:rPr>
              <a:t/>
            </a:r>
            <a:br>
              <a:rPr lang="pt-BR" sz="4000" smtClean="0">
                <a:latin typeface="Arial" charset="0"/>
              </a:rPr>
            </a:br>
            <a:endParaRPr lang="pt-BR" smtClean="0"/>
          </a:p>
        </p:txBody>
      </p:sp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t-BR"/>
          </a:p>
          <a:p>
            <a:pPr eaLnBrk="0" hangingPunct="0"/>
            <a:endParaRPr lang="pt-BR"/>
          </a:p>
        </p:txBody>
      </p:sp>
      <p:pic>
        <p:nvPicPr>
          <p:cNvPr id="15365" name="Picture 10"/>
          <p:cNvPicPr>
            <a:picLocks noChangeAspect="1" noChangeArrowheads="1"/>
          </p:cNvPicPr>
          <p:nvPr/>
        </p:nvPicPr>
        <p:blipFill>
          <a:blip r:embed="rId2" cstate="print"/>
          <a:srcRect t="19727" r="3125" b="7031"/>
          <a:stretch>
            <a:fillRect/>
          </a:stretch>
        </p:blipFill>
        <p:spPr bwMode="auto">
          <a:xfrm>
            <a:off x="4763" y="1214438"/>
            <a:ext cx="9139237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lipse 12"/>
          <p:cNvSpPr/>
          <p:nvPr/>
        </p:nvSpPr>
        <p:spPr>
          <a:xfrm>
            <a:off x="0" y="2643188"/>
            <a:ext cx="500063" cy="357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2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6387" name="Títu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r>
              <a:rPr lang="pt-BR" sz="1800" b="1" smtClean="0">
                <a:solidFill>
                  <a:schemeClr val="bg1"/>
                </a:solidFill>
              </a:rPr>
              <a:t>Caso tenha necessidade de imprimir as páginas, entre em “detalhes” do livro e clique na opção “comprar”;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20508" r="6250" b="6250"/>
          <a:stretch>
            <a:fillRect/>
          </a:stretch>
        </p:blipFill>
        <p:spPr bwMode="auto">
          <a:xfrm>
            <a:off x="0" y="1214422"/>
            <a:ext cx="9144000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lipse 3"/>
          <p:cNvSpPr/>
          <p:nvPr/>
        </p:nvSpPr>
        <p:spPr>
          <a:xfrm>
            <a:off x="4843463" y="3686175"/>
            <a:ext cx="1143000" cy="642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2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7411" name="Título 1"/>
          <p:cNvSpPr>
            <a:spLocks noGrp="1"/>
          </p:cNvSpPr>
          <p:nvPr>
            <p:ph type="title"/>
          </p:nvPr>
        </p:nvSpPr>
        <p:spPr>
          <a:xfrm>
            <a:off x="0" y="285750"/>
            <a:ext cx="9001125" cy="1143000"/>
          </a:xfrm>
        </p:spPr>
        <p:txBody>
          <a:bodyPr/>
          <a:lstStyle/>
          <a:p>
            <a:r>
              <a:rPr lang="pt-BR" sz="1800" b="1" smtClean="0">
                <a:solidFill>
                  <a:schemeClr val="bg1"/>
                </a:solidFill>
              </a:rPr>
              <a:t>Preencha seus dados, selecione a porcentagem de cotas que deseja imprimir e clique em “Continuar”</a:t>
            </a:r>
            <a:r>
              <a:rPr lang="pt-BR" smtClean="0"/>
              <a:t/>
            </a:r>
            <a:br>
              <a:rPr lang="pt-BR" smtClean="0"/>
            </a:br>
            <a:endParaRPr lang="pt-BR" smtClean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 t="19531" r="6250" b="9179"/>
          <a:stretch>
            <a:fillRect/>
          </a:stretch>
        </p:blipFill>
        <p:spPr bwMode="auto">
          <a:xfrm>
            <a:off x="0" y="1428736"/>
            <a:ext cx="9144000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lipse 3"/>
          <p:cNvSpPr/>
          <p:nvPr/>
        </p:nvSpPr>
        <p:spPr>
          <a:xfrm>
            <a:off x="2500313" y="6000750"/>
            <a:ext cx="785812" cy="500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2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8435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t-BR" sz="1800" b="1" smtClean="0">
                <a:solidFill>
                  <a:schemeClr val="bg1"/>
                </a:solidFill>
              </a:rPr>
              <a:t>Confira os detalhes da compra e clique em “Continuar” novamente;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t="19531" r="6250" b="9179"/>
          <a:stretch>
            <a:fillRect/>
          </a:stretch>
        </p:blipFill>
        <p:spPr bwMode="auto">
          <a:xfrm>
            <a:off x="0" y="1428736"/>
            <a:ext cx="9144000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lipse 3"/>
          <p:cNvSpPr/>
          <p:nvPr/>
        </p:nvSpPr>
        <p:spPr>
          <a:xfrm>
            <a:off x="2386013" y="4473575"/>
            <a:ext cx="785812" cy="327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2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9459" name="Título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1143000"/>
          </a:xfrm>
        </p:spPr>
        <p:txBody>
          <a:bodyPr/>
          <a:lstStyle/>
          <a:p>
            <a:r>
              <a:rPr lang="pt-BR" sz="1800" b="1" smtClean="0">
                <a:solidFill>
                  <a:schemeClr val="bg1"/>
                </a:solidFill>
              </a:rPr>
              <a:t>Você será direcionado para o site de e-commerce da Pearson;  confira os itens e clique em</a:t>
            </a:r>
            <a:br>
              <a:rPr lang="pt-BR" sz="1800" b="1" smtClean="0">
                <a:solidFill>
                  <a:schemeClr val="bg1"/>
                </a:solidFill>
              </a:rPr>
            </a:br>
            <a:r>
              <a:rPr lang="pt-BR" sz="1800" b="1" smtClean="0">
                <a:solidFill>
                  <a:schemeClr val="bg1"/>
                </a:solidFill>
              </a:rPr>
              <a:t> “Fechar o pedido”.</a:t>
            </a:r>
            <a:r>
              <a:rPr lang="pt-BR" sz="1600" b="1" smtClean="0">
                <a:solidFill>
                  <a:schemeClr val="bg1"/>
                </a:solidFill>
              </a:rPr>
              <a:t/>
            </a:r>
            <a:br>
              <a:rPr lang="pt-BR" sz="1600" b="1" smtClean="0">
                <a:solidFill>
                  <a:schemeClr val="bg1"/>
                </a:solidFill>
              </a:rPr>
            </a:br>
            <a:r>
              <a:rPr lang="pt-BR" sz="1400" b="1" smtClean="0">
                <a:solidFill>
                  <a:schemeClr val="bg1"/>
                </a:solidFill>
              </a:rPr>
              <a:t>Obs.: O pagamento poderá ser feito por meio de boleto, depósito em conta ou cartão de crédito – Visa, MasterCard ou Diners Club. </a:t>
            </a:r>
            <a:r>
              <a:rPr lang="pt-BR" smtClean="0"/>
              <a:t/>
            </a:r>
            <a:br>
              <a:rPr lang="pt-BR" smtClean="0"/>
            </a:br>
            <a:endParaRPr lang="pt-BR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 t="19531" r="6250" b="25781"/>
          <a:stretch>
            <a:fillRect/>
          </a:stretch>
        </p:blipFill>
        <p:spPr bwMode="auto">
          <a:xfrm>
            <a:off x="0" y="1857375"/>
            <a:ext cx="914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ipse 3"/>
          <p:cNvSpPr/>
          <p:nvPr/>
        </p:nvSpPr>
        <p:spPr>
          <a:xfrm>
            <a:off x="3571875" y="5286375"/>
            <a:ext cx="2000250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2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075" name="Título 1"/>
          <p:cNvSpPr>
            <a:spLocks noGrp="1"/>
          </p:cNvSpPr>
          <p:nvPr>
            <p:ph type="title"/>
          </p:nvPr>
        </p:nvSpPr>
        <p:spPr>
          <a:xfrm>
            <a:off x="214313" y="0"/>
            <a:ext cx="8229600" cy="1143000"/>
          </a:xfrm>
        </p:spPr>
        <p:txBody>
          <a:bodyPr/>
          <a:lstStyle/>
          <a:p>
            <a:r>
              <a:rPr lang="pt-BR" sz="1800" b="1" dirty="0" smtClean="0">
                <a:solidFill>
                  <a:schemeClr val="bg1"/>
                </a:solidFill>
              </a:rPr>
              <a:t>Para iniciar a navegação na Biblioteca Virtual, digite o login e senha do Portal do Aluno/Docente.</a:t>
            </a:r>
          </a:p>
        </p:txBody>
      </p:sp>
      <p:pic>
        <p:nvPicPr>
          <p:cNvPr id="6" name="Imagem 5" descr="login portal ao aluno_docente.JPG"/>
          <p:cNvPicPr>
            <a:picLocks noChangeAspect="1"/>
          </p:cNvPicPr>
          <p:nvPr/>
        </p:nvPicPr>
        <p:blipFill>
          <a:blip r:embed="rId2" cstate="print"/>
          <a:srcRect b="24800"/>
          <a:stretch>
            <a:fillRect/>
          </a:stretch>
        </p:blipFill>
        <p:spPr>
          <a:xfrm>
            <a:off x="0" y="1268760"/>
            <a:ext cx="9144000" cy="515719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2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0483" name="Título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7929562" cy="1143000"/>
          </a:xfrm>
        </p:spPr>
        <p:txBody>
          <a:bodyPr/>
          <a:lstStyle/>
          <a:p>
            <a:r>
              <a:rPr lang="pt-BR" sz="1800" b="1" smtClean="0">
                <a:solidFill>
                  <a:schemeClr val="bg1"/>
                </a:solidFill>
              </a:rPr>
              <a:t>Se você já tiver cadastro, informe seu e-mail e senha, caso contrário, “clique aqui” para realizá-lo e finalizar a compra;</a:t>
            </a:r>
            <a:r>
              <a:rPr lang="pt-BR" smtClean="0"/>
              <a:t/>
            </a:r>
            <a:br>
              <a:rPr lang="pt-BR" smtClean="0"/>
            </a:br>
            <a:r>
              <a:rPr lang="pt-BR" smtClean="0"/>
              <a:t> </a:t>
            </a:r>
            <a:br>
              <a:rPr lang="pt-BR" smtClean="0"/>
            </a:br>
            <a:endParaRPr lang="pt-BR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 t="19727" r="8984" b="16797"/>
          <a:stretch>
            <a:fillRect/>
          </a:stretch>
        </p:blipFill>
        <p:spPr bwMode="auto">
          <a:xfrm>
            <a:off x="0" y="1214438"/>
            <a:ext cx="9144000" cy="478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ipse 3"/>
          <p:cNvSpPr/>
          <p:nvPr/>
        </p:nvSpPr>
        <p:spPr>
          <a:xfrm>
            <a:off x="642938" y="4000500"/>
            <a:ext cx="714375" cy="255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2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1507" name="Título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1143000"/>
          </a:xfrm>
        </p:spPr>
        <p:txBody>
          <a:bodyPr/>
          <a:lstStyle/>
          <a:p>
            <a:r>
              <a:rPr lang="pt-BR" sz="1800" b="1" smtClean="0">
                <a:solidFill>
                  <a:schemeClr val="bg1"/>
                </a:solidFill>
              </a:rPr>
              <a:t>Para imprimir, acesse novamente o livro, escolha a opção “ler” e nas ferramentas do lado esquerdo, clique em “imprimir” para escolher as páginas desejadas;</a:t>
            </a:r>
            <a:r>
              <a:rPr lang="pt-BR" sz="1800" smtClean="0">
                <a:solidFill>
                  <a:schemeClr val="bg1"/>
                </a:solidFill>
              </a:rPr>
              <a:t/>
            </a:r>
            <a:br>
              <a:rPr lang="pt-BR" sz="1800" smtClean="0">
                <a:solidFill>
                  <a:schemeClr val="bg1"/>
                </a:solidFill>
              </a:rPr>
            </a:br>
            <a:endParaRPr lang="pt-BR" sz="1800" smtClean="0">
              <a:solidFill>
                <a:schemeClr val="bg1"/>
              </a:solidFill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 t="19531" r="1855" b="6250"/>
          <a:stretch>
            <a:fillRect/>
          </a:stretch>
        </p:blipFill>
        <p:spPr bwMode="auto">
          <a:xfrm>
            <a:off x="0" y="1428750"/>
            <a:ext cx="9144000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ipse 3"/>
          <p:cNvSpPr/>
          <p:nvPr/>
        </p:nvSpPr>
        <p:spPr>
          <a:xfrm>
            <a:off x="0" y="3214688"/>
            <a:ext cx="1071563" cy="357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2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2531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t-BR" sz="1800" b="1" smtClean="0">
                <a:solidFill>
                  <a:schemeClr val="bg1"/>
                </a:solidFill>
              </a:rPr>
              <a:t>Escolha as páginas que serão impressas e clique em “imprimir”;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 t="22461" r="6250" b="10156"/>
          <a:stretch>
            <a:fillRect/>
          </a:stretch>
        </p:blipFill>
        <p:spPr bwMode="auto">
          <a:xfrm>
            <a:off x="0" y="1643063"/>
            <a:ext cx="914400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ipse 3"/>
          <p:cNvSpPr/>
          <p:nvPr/>
        </p:nvSpPr>
        <p:spPr>
          <a:xfrm>
            <a:off x="5643563" y="4714875"/>
            <a:ext cx="1285875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2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3555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t-BR" sz="1800" b="1" smtClean="0">
                <a:solidFill>
                  <a:schemeClr val="bg1"/>
                </a:solidFill>
              </a:rPr>
              <a:t>Os usuários terão desconto de até 40% na compra do livro físico. Para realizar a compra, pesquise pelo livro e clique na opção “comprar” ; </a:t>
            </a:r>
            <a:r>
              <a:rPr lang="pt-BR" sz="1600" b="1" smtClean="0">
                <a:solidFill>
                  <a:schemeClr val="bg1"/>
                </a:solidFill>
              </a:rPr>
              <a:t/>
            </a:r>
            <a:br>
              <a:rPr lang="pt-BR" sz="1600" b="1" smtClean="0">
                <a:solidFill>
                  <a:schemeClr val="bg1"/>
                </a:solidFill>
              </a:rPr>
            </a:br>
            <a:r>
              <a:rPr lang="pt-BR" sz="1400" b="1" smtClean="0">
                <a:solidFill>
                  <a:schemeClr val="bg1"/>
                </a:solidFill>
              </a:rPr>
              <a:t>Obs.: O pagamento poderá ser feito por meio de boleto, depósito em conta ou cartão de crédito – Visa, MasterCard ou Diners Club.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20508" r="6250" b="6250"/>
          <a:stretch>
            <a:fillRect/>
          </a:stretch>
        </p:blipFill>
        <p:spPr bwMode="auto">
          <a:xfrm>
            <a:off x="0" y="1500198"/>
            <a:ext cx="9144000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lipse 3"/>
          <p:cNvSpPr/>
          <p:nvPr/>
        </p:nvSpPr>
        <p:spPr>
          <a:xfrm>
            <a:off x="7286625" y="4000500"/>
            <a:ext cx="928688" cy="500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2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4579" name="Título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r>
              <a:rPr lang="pt-BR" sz="1800" b="1" smtClean="0">
                <a:solidFill>
                  <a:schemeClr val="bg1"/>
                </a:solidFill>
              </a:rPr>
              <a:t>Para obter informações sobre a sua conta, acesse “Minha Conta”. </a:t>
            </a:r>
            <a:r>
              <a:rPr lang="pt-BR" sz="1800" smtClean="0">
                <a:solidFill>
                  <a:schemeClr val="bg1"/>
                </a:solidFill>
              </a:rPr>
              <a:t/>
            </a:r>
            <a:br>
              <a:rPr lang="pt-BR" sz="1800" smtClean="0">
                <a:solidFill>
                  <a:schemeClr val="bg1"/>
                </a:solidFill>
              </a:rPr>
            </a:br>
            <a:endParaRPr lang="pt-BR" sz="1800" smtClean="0">
              <a:solidFill>
                <a:schemeClr val="bg1"/>
              </a:solidFill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 t="21484" r="6250" b="6250"/>
          <a:stretch>
            <a:fillRect/>
          </a:stretch>
        </p:blipFill>
        <p:spPr bwMode="auto">
          <a:xfrm>
            <a:off x="0" y="1214438"/>
            <a:ext cx="91440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ipse 3"/>
          <p:cNvSpPr/>
          <p:nvPr/>
        </p:nvSpPr>
        <p:spPr>
          <a:xfrm>
            <a:off x="0" y="4000500"/>
            <a:ext cx="1928813" cy="1571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2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075" name="Título 1"/>
          <p:cNvSpPr>
            <a:spLocks noGrp="1"/>
          </p:cNvSpPr>
          <p:nvPr>
            <p:ph type="title"/>
          </p:nvPr>
        </p:nvSpPr>
        <p:spPr>
          <a:xfrm>
            <a:off x="214313" y="0"/>
            <a:ext cx="8229600" cy="1143000"/>
          </a:xfrm>
        </p:spPr>
        <p:txBody>
          <a:bodyPr/>
          <a:lstStyle/>
          <a:p>
            <a:r>
              <a:rPr lang="pt-BR" sz="1800" b="1" dirty="0" smtClean="0">
                <a:solidFill>
                  <a:schemeClr val="bg1"/>
                </a:solidFill>
              </a:rPr>
              <a:t>Clique em “Acesso Biblioteca Virtual”.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630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2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099" name="Título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pt-BR" sz="1800" b="1" dirty="0" smtClean="0">
                <a:solidFill>
                  <a:schemeClr val="bg1"/>
                </a:solidFill>
              </a:rPr>
              <a:t>Você será direcionado ao site da Biblioteca Pearson. Do lado esquerdo, você encontrará todas as áreas de conhecimento disponíveis na Biblioteca Virtual.</a:t>
            </a:r>
          </a:p>
        </p:txBody>
      </p:sp>
      <p:grpSp>
        <p:nvGrpSpPr>
          <p:cNvPr id="4100" name="Grupo 5"/>
          <p:cNvGrpSpPr>
            <a:grpSpLocks/>
          </p:cNvGrpSpPr>
          <p:nvPr/>
        </p:nvGrpSpPr>
        <p:grpSpPr bwMode="auto">
          <a:xfrm>
            <a:off x="857250" y="1169988"/>
            <a:ext cx="7000875" cy="5688012"/>
            <a:chOff x="-32" y="714356"/>
            <a:chExt cx="8001056" cy="6500858"/>
          </a:xfrm>
        </p:grpSpPr>
        <p:pic>
          <p:nvPicPr>
            <p:cNvPr id="410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19531" r="6250" b="28711"/>
            <a:stretch>
              <a:fillRect/>
            </a:stretch>
          </p:blipFill>
          <p:spPr bwMode="auto">
            <a:xfrm>
              <a:off x="0" y="714356"/>
              <a:ext cx="8001024" cy="3312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42969" r="75830" b="7227"/>
            <a:stretch>
              <a:fillRect/>
            </a:stretch>
          </p:blipFill>
          <p:spPr bwMode="auto">
            <a:xfrm>
              <a:off x="-32" y="4000504"/>
              <a:ext cx="2080107" cy="3214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Retângulo de cantos arredondados 3"/>
          <p:cNvSpPr/>
          <p:nvPr/>
        </p:nvSpPr>
        <p:spPr>
          <a:xfrm>
            <a:off x="895350" y="1214438"/>
            <a:ext cx="1604963" cy="56435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2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 t="19531" r="6250" b="11132"/>
          <a:stretch>
            <a:fillRect/>
          </a:stretch>
        </p:blipFill>
        <p:spPr bwMode="auto">
          <a:xfrm>
            <a:off x="0" y="1428736"/>
            <a:ext cx="9144000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4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t-BR" sz="1800" b="1" smtClean="0">
                <a:solidFill>
                  <a:schemeClr val="bg1"/>
                </a:solidFill>
              </a:rPr>
              <a:t>Para encontrar o livro do seu interesse, utilize as opções “Palavra-Chave”, “Título”, “Autor” ou “ISBN” na busca simples;</a:t>
            </a:r>
          </a:p>
        </p:txBody>
      </p:sp>
      <p:sp>
        <p:nvSpPr>
          <p:cNvPr id="5" name="Elipse 4"/>
          <p:cNvSpPr/>
          <p:nvPr/>
        </p:nvSpPr>
        <p:spPr>
          <a:xfrm>
            <a:off x="7156450" y="2371725"/>
            <a:ext cx="928688" cy="500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2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147" name="Título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143000"/>
          </a:xfrm>
        </p:spPr>
        <p:txBody>
          <a:bodyPr/>
          <a:lstStyle/>
          <a:p>
            <a:r>
              <a:rPr lang="pt-BR" sz="1800" b="1" smtClean="0">
                <a:solidFill>
                  <a:schemeClr val="bg1"/>
                </a:solidFill>
              </a:rPr>
              <a:t>Ou se preferir, utilize a “Busca-Avançada” e informe a “Palavra-Chave”, “Título”, “Autor”, “ISBN” “Data de publicação/Ano”, “Editora” e “Área de Conhecimento”;</a:t>
            </a:r>
            <a:r>
              <a:rPr lang="pt-BR" smtClean="0"/>
              <a:t/>
            </a:r>
            <a:br>
              <a:rPr lang="pt-BR" smtClean="0"/>
            </a:br>
            <a:endParaRPr lang="pt-BR" smtClean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t="19531" r="6250" b="11133"/>
          <a:stretch>
            <a:fillRect/>
          </a:stretch>
        </p:blipFill>
        <p:spPr bwMode="auto">
          <a:xfrm>
            <a:off x="0" y="1428736"/>
            <a:ext cx="9144000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lipse 3"/>
          <p:cNvSpPr/>
          <p:nvPr/>
        </p:nvSpPr>
        <p:spPr>
          <a:xfrm>
            <a:off x="8072438" y="2286000"/>
            <a:ext cx="1071562" cy="642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2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17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800" b="1" smtClean="0">
                <a:solidFill>
                  <a:schemeClr val="bg1"/>
                </a:solidFill>
              </a:rPr>
              <a:t>Em “detalhes” você encontrará informações sobre o autor, editora, área de classificação, quantidade de páginas, palavras-chave e descrição do livro;</a:t>
            </a:r>
            <a:r>
              <a:rPr lang="pt-BR" smtClean="0"/>
              <a:t/>
            </a:r>
            <a:br>
              <a:rPr lang="pt-BR" smtClean="0"/>
            </a:br>
            <a:endParaRPr lang="pt-BR" smtClean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t="20508" r="6250" b="6250"/>
          <a:stretch>
            <a:fillRect/>
          </a:stretch>
        </p:blipFill>
        <p:spPr bwMode="auto">
          <a:xfrm>
            <a:off x="0" y="1214422"/>
            <a:ext cx="9144000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lipse 3"/>
          <p:cNvSpPr/>
          <p:nvPr/>
        </p:nvSpPr>
        <p:spPr>
          <a:xfrm>
            <a:off x="5000625" y="2543175"/>
            <a:ext cx="1101725" cy="314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2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195" name="Título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r>
              <a:rPr lang="pt-BR" sz="1800" b="1" smtClean="0">
                <a:solidFill>
                  <a:schemeClr val="bg1"/>
                </a:solidFill>
              </a:rPr>
              <a:t>Após escolher o livro, clique em “Ler Livro”;</a:t>
            </a:r>
            <a:r>
              <a:rPr lang="pt-BR" sz="1800" smtClean="0">
                <a:solidFill>
                  <a:schemeClr val="bg1"/>
                </a:solidFill>
              </a:rPr>
              <a:t/>
            </a:r>
            <a:br>
              <a:rPr lang="pt-BR" sz="1800" smtClean="0">
                <a:solidFill>
                  <a:schemeClr val="bg1"/>
                </a:solidFill>
              </a:rPr>
            </a:br>
            <a:endParaRPr lang="pt-BR" sz="180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20508" r="6250" b="6250"/>
          <a:stretch>
            <a:fillRect/>
          </a:stretch>
        </p:blipFill>
        <p:spPr bwMode="auto">
          <a:xfrm>
            <a:off x="0" y="1214422"/>
            <a:ext cx="9144000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lipse 3"/>
          <p:cNvSpPr/>
          <p:nvPr/>
        </p:nvSpPr>
        <p:spPr>
          <a:xfrm>
            <a:off x="4186238" y="2528888"/>
            <a:ext cx="1000125" cy="357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2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219" name="Rectangle 1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429625" cy="1200150"/>
          </a:xfrm>
          <a:noFill/>
        </p:spPr>
        <p:txBody>
          <a:bodyPr>
            <a:spAutoFit/>
          </a:bodyPr>
          <a:lstStyle/>
          <a:p>
            <a:r>
              <a:rPr lang="pt-BR" sz="180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pt-BR" sz="1800" smtClean="0">
                <a:solidFill>
                  <a:schemeClr val="bg1"/>
                </a:solidFill>
                <a:latin typeface="Arial" charset="0"/>
              </a:rPr>
            </a:br>
            <a:r>
              <a:rPr lang="pt-BR" sz="1800" b="1" smtClean="0">
                <a:solidFill>
                  <a:schemeClr val="bg1"/>
                </a:solidFill>
                <a:cs typeface="Times New Roman" pitchFamily="18" charset="0"/>
              </a:rPr>
              <a:t>Você tem a opção de folhear as p</a:t>
            </a:r>
            <a:r>
              <a:rPr lang="pt-BR" sz="1800" b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á</a:t>
            </a:r>
            <a:r>
              <a:rPr lang="pt-BR" sz="1800" b="1" smtClean="0">
                <a:solidFill>
                  <a:schemeClr val="bg1"/>
                </a:solidFill>
                <a:cs typeface="Times New Roman" pitchFamily="18" charset="0"/>
              </a:rPr>
              <a:t>ginas do livro pelas setas no canto inferior direito e esquerdo - destacadas abaixo;</a:t>
            </a:r>
            <a:r>
              <a:rPr lang="pt-BR" sz="1800" b="1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pt-BR" sz="1800" b="1" smtClean="0">
                <a:solidFill>
                  <a:schemeClr val="bg1"/>
                </a:solidFill>
                <a:latin typeface="Arial" charset="0"/>
              </a:rPr>
            </a:br>
            <a:endParaRPr lang="pt-BR" sz="1800" b="1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 t="19727" r="3125" b="7031"/>
          <a:stretch>
            <a:fillRect/>
          </a:stretch>
        </p:blipFill>
        <p:spPr bwMode="auto">
          <a:xfrm>
            <a:off x="0" y="1285875"/>
            <a:ext cx="91440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ipse 7"/>
          <p:cNvSpPr/>
          <p:nvPr/>
        </p:nvSpPr>
        <p:spPr>
          <a:xfrm>
            <a:off x="1100138" y="5943600"/>
            <a:ext cx="714375" cy="642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8458200" y="6000750"/>
            <a:ext cx="714375" cy="642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951</TotalTime>
  <Words>433</Words>
  <Application>Microsoft Office PowerPoint</Application>
  <PresentationFormat>Apresentação na tela (4:3)</PresentationFormat>
  <Paragraphs>24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Apresentação do PowerPoint</vt:lpstr>
      <vt:lpstr>Para iniciar a navegação na Biblioteca Virtual, digite o login e senha do Portal do Aluno/Docente.</vt:lpstr>
      <vt:lpstr>Clique em “Acesso Biblioteca Virtual”.</vt:lpstr>
      <vt:lpstr>Você será direcionado ao site da Biblioteca Pearson. Do lado esquerdo, você encontrará todas as áreas de conhecimento disponíveis na Biblioteca Virtual.</vt:lpstr>
      <vt:lpstr>Para encontrar o livro do seu interesse, utilize as opções “Palavra-Chave”, “Título”, “Autor” ou “ISBN” na busca simples;</vt:lpstr>
      <vt:lpstr>Ou se preferir, utilize a “Busca-Avançada” e informe a “Palavra-Chave”, “Título”, “Autor”, “ISBN” “Data de publicação/Ano”, “Editora” e “Área de Conhecimento”; </vt:lpstr>
      <vt:lpstr>Em “detalhes” você encontrará informações sobre o autor, editora, área de classificação, quantidade de páginas, palavras-chave e descrição do livro; </vt:lpstr>
      <vt:lpstr>Após escolher o livro, clique em “Ler Livro”; </vt:lpstr>
      <vt:lpstr> Você tem a opção de folhear as páginas do livro pelas setas no canto inferior direito e esquerdo - destacadas abaixo; </vt:lpstr>
      <vt:lpstr>Outras opção é a seta de controle, ou se preferir, insira o número da página desejada para que seja direcionado; </vt:lpstr>
      <vt:lpstr>Clique sobre o texto para aproximá-lo e para mover a página com zoom, clique novamente e a arraste;</vt:lpstr>
      <vt:lpstr>Em “Notas”, é possível criar anotações nas páginas do livro e as mesmas ficarão gravadas para consultas posteriores;</vt:lpstr>
      <vt:lpstr>Realize buscas dentro do conteúdo do livro ou no acervo da Biblioteca Virtual;</vt:lpstr>
      <vt:lpstr> A opção “Ajuda” explicará as funcionalidades dos menus; </vt:lpstr>
      <vt:lpstr>Selecione “Capa” para fechar o livro; </vt:lpstr>
      <vt:lpstr>Caso tenha necessidade de imprimir as páginas, entre em “detalhes” do livro e clique na opção “comprar”;</vt:lpstr>
      <vt:lpstr>Preencha seus dados, selecione a porcentagem de cotas que deseja imprimir e clique em “Continuar” </vt:lpstr>
      <vt:lpstr>Confira os detalhes da compra e clique em “Continuar” novamente;</vt:lpstr>
      <vt:lpstr>Você será direcionado para o site de e-commerce da Pearson;  confira os itens e clique em  “Fechar o pedido”. Obs.: O pagamento poderá ser feito por meio de boleto, depósito em conta ou cartão de crédito – Visa, MasterCard ou Diners Club.  </vt:lpstr>
      <vt:lpstr>Se você já tiver cadastro, informe seu e-mail e senha, caso contrário, “clique aqui” para realizá-lo e finalizar a compra;   </vt:lpstr>
      <vt:lpstr>Para imprimir, acesse novamente o livro, escolha a opção “ler” e nas ferramentas do lado esquerdo, clique em “imprimir” para escolher as páginas desejadas; </vt:lpstr>
      <vt:lpstr>Escolha as páginas que serão impressas e clique em “imprimir”;</vt:lpstr>
      <vt:lpstr>Os usuários terão desconto de até 40% na compra do livro físico. Para realizar a compra, pesquise pelo livro e clique na opção “comprar” ;  Obs.: O pagamento poderá ser feito por meio de boleto, depósito em conta ou cartão de crédito – Visa, MasterCard ou Diners Club.</vt:lpstr>
      <vt:lpstr>Para obter informações sobre a sua conta, acesse “Minha Conta”.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usacoka</dc:creator>
  <cp:lastModifiedBy>admin</cp:lastModifiedBy>
  <cp:revision>109</cp:revision>
  <dcterms:created xsi:type="dcterms:W3CDTF">2010-03-11T12:36:40Z</dcterms:created>
  <dcterms:modified xsi:type="dcterms:W3CDTF">2015-08-03T21:14:57Z</dcterms:modified>
</cp:coreProperties>
</file>