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92" r:id="rId4"/>
    <p:sldId id="337" r:id="rId5"/>
    <p:sldId id="338" r:id="rId6"/>
    <p:sldId id="323" r:id="rId7"/>
    <p:sldId id="325" r:id="rId8"/>
    <p:sldId id="336" r:id="rId9"/>
    <p:sldId id="326" r:id="rId10"/>
    <p:sldId id="329" r:id="rId11"/>
    <p:sldId id="330" r:id="rId12"/>
    <p:sldId id="327" r:id="rId13"/>
    <p:sldId id="331" r:id="rId14"/>
    <p:sldId id="332" r:id="rId15"/>
    <p:sldId id="335" r:id="rId16"/>
    <p:sldId id="333" r:id="rId17"/>
    <p:sldId id="334" r:id="rId18"/>
    <p:sldId id="290" r:id="rId19"/>
    <p:sldId id="293" r:id="rId20"/>
    <p:sldId id="294" r:id="rId21"/>
    <p:sldId id="284" r:id="rId22"/>
    <p:sldId id="295" r:id="rId23"/>
    <p:sldId id="297" r:id="rId24"/>
    <p:sldId id="296" r:id="rId25"/>
    <p:sldId id="298" r:id="rId26"/>
    <p:sldId id="300" r:id="rId27"/>
    <p:sldId id="299" r:id="rId28"/>
    <p:sldId id="315" r:id="rId29"/>
    <p:sldId id="301" r:id="rId30"/>
    <p:sldId id="302" r:id="rId31"/>
    <p:sldId id="303" r:id="rId32"/>
    <p:sldId id="304" r:id="rId33"/>
    <p:sldId id="289" r:id="rId34"/>
    <p:sldId id="305" r:id="rId35"/>
    <p:sldId id="285" r:id="rId36"/>
    <p:sldId id="286" r:id="rId37"/>
    <p:sldId id="306" r:id="rId38"/>
    <p:sldId id="308" r:id="rId39"/>
    <p:sldId id="309" r:id="rId40"/>
    <p:sldId id="310" r:id="rId41"/>
    <p:sldId id="311" r:id="rId42"/>
    <p:sldId id="307" r:id="rId43"/>
    <p:sldId id="313" r:id="rId44"/>
    <p:sldId id="317" r:id="rId45"/>
    <p:sldId id="312" r:id="rId46"/>
    <p:sldId id="314" r:id="rId47"/>
    <p:sldId id="316" r:id="rId48"/>
    <p:sldId id="318" r:id="rId49"/>
    <p:sldId id="319" r:id="rId50"/>
    <p:sldId id="320" r:id="rId51"/>
    <p:sldId id="321" r:id="rId52"/>
    <p:sldId id="322" r:id="rId53"/>
  </p:sldIdLst>
  <p:sldSz cx="9144000" cy="6858000" type="screen4x3"/>
  <p:notesSz cx="7099300" cy="10234613"/>
  <p:custDataLst>
    <p:tags r:id="rId56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2" autoAdjust="0"/>
    <p:restoredTop sz="94799" autoAdjust="0"/>
  </p:normalViewPr>
  <p:slideViewPr>
    <p:cSldViewPr>
      <p:cViewPr>
        <p:scale>
          <a:sx n="66" d="100"/>
          <a:sy n="66" d="100"/>
        </p:scale>
        <p:origin x="4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2D5B9-FE84-4A97-9D66-D172E0A61B3A}" type="doc">
      <dgm:prSet loTypeId="urn:microsoft.com/office/officeart/2005/8/layout/cycle2" loCatId="cycle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41EF9C9C-18AB-4527-AF51-670ED6833813}">
      <dgm:prSet phldrT="[Texto]" custT="1"/>
      <dgm:spPr/>
      <dgm:t>
        <a:bodyPr/>
        <a:lstStyle/>
        <a:p>
          <a:r>
            <a:rPr lang="pt-BR" sz="1600" dirty="0" smtClean="0"/>
            <a:t>1.Montagem do questionário</a:t>
          </a:r>
          <a:endParaRPr lang="pt-BR" sz="1600" dirty="0"/>
        </a:p>
      </dgm:t>
    </dgm:pt>
    <dgm:pt modelId="{598DD81E-57E6-4711-9D16-BB98C5EC6C54}" type="parTrans" cxnId="{1010ACCA-2C42-4401-97C3-B0051EA70D9F}">
      <dgm:prSet/>
      <dgm:spPr/>
      <dgm:t>
        <a:bodyPr/>
        <a:lstStyle/>
        <a:p>
          <a:endParaRPr lang="pt-BR"/>
        </a:p>
      </dgm:t>
    </dgm:pt>
    <dgm:pt modelId="{CD725D51-9859-429C-8105-E882AF0F3347}" type="sibTrans" cxnId="{1010ACCA-2C42-4401-97C3-B0051EA70D9F}">
      <dgm:prSet/>
      <dgm:spPr/>
      <dgm:t>
        <a:bodyPr/>
        <a:lstStyle/>
        <a:p>
          <a:endParaRPr lang="pt-BR"/>
        </a:p>
      </dgm:t>
    </dgm:pt>
    <dgm:pt modelId="{4FF57A32-6BCE-4C98-81B1-1ECA2AE033CE}">
      <dgm:prSet phldrT="[Texto]" custT="1"/>
      <dgm:spPr/>
      <dgm:t>
        <a:bodyPr/>
        <a:lstStyle/>
        <a:p>
          <a:r>
            <a:rPr lang="pt-BR" sz="1600" dirty="0" smtClean="0"/>
            <a:t>2. Vincular o questionário em atividade avaliativa ou não e definir período</a:t>
          </a:r>
          <a:endParaRPr lang="pt-BR" sz="1600" dirty="0"/>
        </a:p>
      </dgm:t>
    </dgm:pt>
    <dgm:pt modelId="{5A4EBB30-80AE-44C1-A517-74E040436B78}" type="parTrans" cxnId="{8B641C36-4815-4053-8F26-34B3A48FC226}">
      <dgm:prSet/>
      <dgm:spPr/>
      <dgm:t>
        <a:bodyPr/>
        <a:lstStyle/>
        <a:p>
          <a:endParaRPr lang="pt-BR"/>
        </a:p>
      </dgm:t>
    </dgm:pt>
    <dgm:pt modelId="{97A2CBB7-F0E2-4DEC-88C2-EE0C3E34E449}" type="sibTrans" cxnId="{8B641C36-4815-4053-8F26-34B3A48FC226}">
      <dgm:prSet/>
      <dgm:spPr/>
      <dgm:t>
        <a:bodyPr/>
        <a:lstStyle/>
        <a:p>
          <a:endParaRPr lang="pt-BR"/>
        </a:p>
      </dgm:t>
    </dgm:pt>
    <dgm:pt modelId="{902E9F71-A614-4AEB-B65D-2E6E43C904A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800" b="0" dirty="0" smtClean="0"/>
            <a:t>3. Realização do </a:t>
          </a:r>
          <a:r>
            <a:rPr lang="pt-BR" sz="1600" b="0" dirty="0" smtClean="0"/>
            <a:t>questionário</a:t>
          </a:r>
          <a:r>
            <a:rPr lang="pt-BR" sz="1800" b="0" dirty="0" smtClean="0"/>
            <a:t> pelos alunos</a:t>
          </a:r>
          <a:endParaRPr lang="pt-BR" sz="1800" b="0" dirty="0"/>
        </a:p>
      </dgm:t>
    </dgm:pt>
    <dgm:pt modelId="{D97F5BCE-15CF-4F28-9C60-2DEEADB3B3AC}" type="parTrans" cxnId="{9CBC3798-ADBE-49CB-A3E2-5CEF6D8DAA1F}">
      <dgm:prSet/>
      <dgm:spPr/>
      <dgm:t>
        <a:bodyPr/>
        <a:lstStyle/>
        <a:p>
          <a:endParaRPr lang="pt-BR"/>
        </a:p>
      </dgm:t>
    </dgm:pt>
    <dgm:pt modelId="{392CC47A-C49A-47AD-A8B6-CD95E9A2BCEA}" type="sibTrans" cxnId="{9CBC3798-ADBE-49CB-A3E2-5CEF6D8DAA1F}">
      <dgm:prSet/>
      <dgm:spPr/>
      <dgm:t>
        <a:bodyPr/>
        <a:lstStyle/>
        <a:p>
          <a:endParaRPr lang="pt-BR"/>
        </a:p>
      </dgm:t>
    </dgm:pt>
    <dgm:pt modelId="{D376DDFC-5014-427B-9819-170FCB7CA514}">
      <dgm:prSet phldrT="[Texto]" custT="1"/>
      <dgm:spPr/>
      <dgm:t>
        <a:bodyPr/>
        <a:lstStyle/>
        <a:p>
          <a:r>
            <a:rPr lang="pt-BR" sz="1600" dirty="0" smtClean="0"/>
            <a:t>4. Análise dos relatórios analíticos</a:t>
          </a:r>
          <a:endParaRPr lang="pt-BR" sz="1600" dirty="0"/>
        </a:p>
      </dgm:t>
    </dgm:pt>
    <dgm:pt modelId="{21BB7F55-6613-4564-9640-7DE8E226A40D}" type="parTrans" cxnId="{B88BE164-8454-4A3F-9C43-B7A9A75F7812}">
      <dgm:prSet/>
      <dgm:spPr/>
      <dgm:t>
        <a:bodyPr/>
        <a:lstStyle/>
        <a:p>
          <a:endParaRPr lang="pt-BR"/>
        </a:p>
      </dgm:t>
    </dgm:pt>
    <dgm:pt modelId="{E6E99745-CB45-4834-9149-9968B6390181}" type="sibTrans" cxnId="{B88BE164-8454-4A3F-9C43-B7A9A75F7812}">
      <dgm:prSet/>
      <dgm:spPr/>
      <dgm:t>
        <a:bodyPr/>
        <a:lstStyle/>
        <a:p>
          <a:endParaRPr lang="pt-BR"/>
        </a:p>
      </dgm:t>
    </dgm:pt>
    <dgm:pt modelId="{D48B44EE-53F8-4DC0-9EB9-FCEB28CE9DDC}" type="pres">
      <dgm:prSet presAssocID="{4012D5B9-FE84-4A97-9D66-D172E0A61B3A}" presName="cycle" presStyleCnt="0">
        <dgm:presLayoutVars>
          <dgm:dir/>
          <dgm:resizeHandles val="exact"/>
        </dgm:presLayoutVars>
      </dgm:prSet>
      <dgm:spPr/>
    </dgm:pt>
    <dgm:pt modelId="{F36EB208-5E39-4E01-8A67-C86B8A7DEF45}" type="pres">
      <dgm:prSet presAssocID="{41EF9C9C-18AB-4527-AF51-670ED68338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1C924A-CB41-4A0F-8553-32E2947F81C5}" type="pres">
      <dgm:prSet presAssocID="{CD725D51-9859-429C-8105-E882AF0F3347}" presName="sibTrans" presStyleLbl="sibTrans2D1" presStyleIdx="0" presStyleCnt="4"/>
      <dgm:spPr/>
    </dgm:pt>
    <dgm:pt modelId="{5B3BDD4C-4C05-45CB-BA27-609FD21D6E7D}" type="pres">
      <dgm:prSet presAssocID="{CD725D51-9859-429C-8105-E882AF0F3347}" presName="connectorText" presStyleLbl="sibTrans2D1" presStyleIdx="0" presStyleCnt="4"/>
      <dgm:spPr/>
    </dgm:pt>
    <dgm:pt modelId="{2FB10C0D-4683-48A1-9964-0A72D2164834}" type="pres">
      <dgm:prSet presAssocID="{4FF57A32-6BCE-4C98-81B1-1ECA2AE033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7A6E5A-22FA-4035-947B-FD7FE24F20D6}" type="pres">
      <dgm:prSet presAssocID="{97A2CBB7-F0E2-4DEC-88C2-EE0C3E34E449}" presName="sibTrans" presStyleLbl="sibTrans2D1" presStyleIdx="1" presStyleCnt="4"/>
      <dgm:spPr/>
    </dgm:pt>
    <dgm:pt modelId="{2D8AB145-08C6-4FC3-ACBE-D1E6D5BFCFF6}" type="pres">
      <dgm:prSet presAssocID="{97A2CBB7-F0E2-4DEC-88C2-EE0C3E34E449}" presName="connectorText" presStyleLbl="sibTrans2D1" presStyleIdx="1" presStyleCnt="4"/>
      <dgm:spPr/>
    </dgm:pt>
    <dgm:pt modelId="{22A07DDE-77E7-47A3-96C6-0822A72A780D}" type="pres">
      <dgm:prSet presAssocID="{902E9F71-A614-4AEB-B65D-2E6E43C904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555B0-AA88-4E48-9CA3-1D00E967BDC0}" type="pres">
      <dgm:prSet presAssocID="{392CC47A-C49A-47AD-A8B6-CD95E9A2BCEA}" presName="sibTrans" presStyleLbl="sibTrans2D1" presStyleIdx="2" presStyleCnt="4"/>
      <dgm:spPr/>
    </dgm:pt>
    <dgm:pt modelId="{4A9D5CA0-25CF-4CE0-BB4F-298A0F6DC688}" type="pres">
      <dgm:prSet presAssocID="{392CC47A-C49A-47AD-A8B6-CD95E9A2BCEA}" presName="connectorText" presStyleLbl="sibTrans2D1" presStyleIdx="2" presStyleCnt="4"/>
      <dgm:spPr/>
    </dgm:pt>
    <dgm:pt modelId="{2C55554C-CA08-498E-8E0E-9A302AA0A96F}" type="pres">
      <dgm:prSet presAssocID="{D376DDFC-5014-427B-9819-170FCB7CA5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7E4300-18FC-4471-A243-1AAB14AC22E7}" type="pres">
      <dgm:prSet presAssocID="{E6E99745-CB45-4834-9149-9968B6390181}" presName="sibTrans" presStyleLbl="sibTrans2D1" presStyleIdx="3" presStyleCnt="4"/>
      <dgm:spPr/>
    </dgm:pt>
    <dgm:pt modelId="{204B0E08-7844-4411-9F0E-FFBF00A6D1BE}" type="pres">
      <dgm:prSet presAssocID="{E6E99745-CB45-4834-9149-9968B6390181}" presName="connectorText" presStyleLbl="sibTrans2D1" presStyleIdx="3" presStyleCnt="4"/>
      <dgm:spPr/>
    </dgm:pt>
  </dgm:ptLst>
  <dgm:cxnLst>
    <dgm:cxn modelId="{624B2A8D-99FC-4524-8FB2-78BCA8F7A637}" type="presOf" srcId="{97A2CBB7-F0E2-4DEC-88C2-EE0C3E34E449}" destId="{BB7A6E5A-22FA-4035-947B-FD7FE24F20D6}" srcOrd="0" destOrd="0" presId="urn:microsoft.com/office/officeart/2005/8/layout/cycle2"/>
    <dgm:cxn modelId="{32766D42-D51D-4385-9971-C0B3CFB6A45B}" type="presOf" srcId="{392CC47A-C49A-47AD-A8B6-CD95E9A2BCEA}" destId="{4A9D5CA0-25CF-4CE0-BB4F-298A0F6DC688}" srcOrd="1" destOrd="0" presId="urn:microsoft.com/office/officeart/2005/8/layout/cycle2"/>
    <dgm:cxn modelId="{20FEC9A6-7B12-457B-87CD-DBE2360E7576}" type="presOf" srcId="{902E9F71-A614-4AEB-B65D-2E6E43C904A2}" destId="{22A07DDE-77E7-47A3-96C6-0822A72A780D}" srcOrd="0" destOrd="0" presId="urn:microsoft.com/office/officeart/2005/8/layout/cycle2"/>
    <dgm:cxn modelId="{1010ACCA-2C42-4401-97C3-B0051EA70D9F}" srcId="{4012D5B9-FE84-4A97-9D66-D172E0A61B3A}" destId="{41EF9C9C-18AB-4527-AF51-670ED6833813}" srcOrd="0" destOrd="0" parTransId="{598DD81E-57E6-4711-9D16-BB98C5EC6C54}" sibTransId="{CD725D51-9859-429C-8105-E882AF0F3347}"/>
    <dgm:cxn modelId="{8B641C36-4815-4053-8F26-34B3A48FC226}" srcId="{4012D5B9-FE84-4A97-9D66-D172E0A61B3A}" destId="{4FF57A32-6BCE-4C98-81B1-1ECA2AE033CE}" srcOrd="1" destOrd="0" parTransId="{5A4EBB30-80AE-44C1-A517-74E040436B78}" sibTransId="{97A2CBB7-F0E2-4DEC-88C2-EE0C3E34E449}"/>
    <dgm:cxn modelId="{9CBC3798-ADBE-49CB-A3E2-5CEF6D8DAA1F}" srcId="{4012D5B9-FE84-4A97-9D66-D172E0A61B3A}" destId="{902E9F71-A614-4AEB-B65D-2E6E43C904A2}" srcOrd="2" destOrd="0" parTransId="{D97F5BCE-15CF-4F28-9C60-2DEEADB3B3AC}" sibTransId="{392CC47A-C49A-47AD-A8B6-CD95E9A2BCEA}"/>
    <dgm:cxn modelId="{5266FB53-275D-42EC-8082-F3884D532162}" type="presOf" srcId="{4FF57A32-6BCE-4C98-81B1-1ECA2AE033CE}" destId="{2FB10C0D-4683-48A1-9964-0A72D2164834}" srcOrd="0" destOrd="0" presId="urn:microsoft.com/office/officeart/2005/8/layout/cycle2"/>
    <dgm:cxn modelId="{B88BE164-8454-4A3F-9C43-B7A9A75F7812}" srcId="{4012D5B9-FE84-4A97-9D66-D172E0A61B3A}" destId="{D376DDFC-5014-427B-9819-170FCB7CA514}" srcOrd="3" destOrd="0" parTransId="{21BB7F55-6613-4564-9640-7DE8E226A40D}" sibTransId="{E6E99745-CB45-4834-9149-9968B6390181}"/>
    <dgm:cxn modelId="{11A10351-26F1-4CA4-9B21-FA8F00744480}" type="presOf" srcId="{CD725D51-9859-429C-8105-E882AF0F3347}" destId="{F11C924A-CB41-4A0F-8553-32E2947F81C5}" srcOrd="0" destOrd="0" presId="urn:microsoft.com/office/officeart/2005/8/layout/cycle2"/>
    <dgm:cxn modelId="{CD55A20F-1BB2-49FC-8A4C-56692F7AC9AF}" type="presOf" srcId="{41EF9C9C-18AB-4527-AF51-670ED6833813}" destId="{F36EB208-5E39-4E01-8A67-C86B8A7DEF45}" srcOrd="0" destOrd="0" presId="urn:microsoft.com/office/officeart/2005/8/layout/cycle2"/>
    <dgm:cxn modelId="{D3E1E8F8-8A8A-4796-9513-D060D4C6E573}" type="presOf" srcId="{CD725D51-9859-429C-8105-E882AF0F3347}" destId="{5B3BDD4C-4C05-45CB-BA27-609FD21D6E7D}" srcOrd="1" destOrd="0" presId="urn:microsoft.com/office/officeart/2005/8/layout/cycle2"/>
    <dgm:cxn modelId="{7A6F9D8F-D7C1-4655-86F5-64B0C534545E}" type="presOf" srcId="{392CC47A-C49A-47AD-A8B6-CD95E9A2BCEA}" destId="{B0B555B0-AA88-4E48-9CA3-1D00E967BDC0}" srcOrd="0" destOrd="0" presId="urn:microsoft.com/office/officeart/2005/8/layout/cycle2"/>
    <dgm:cxn modelId="{483E7EB4-5678-497E-8B8D-8A71FCB47457}" type="presOf" srcId="{D376DDFC-5014-427B-9819-170FCB7CA514}" destId="{2C55554C-CA08-498E-8E0E-9A302AA0A96F}" srcOrd="0" destOrd="0" presId="urn:microsoft.com/office/officeart/2005/8/layout/cycle2"/>
    <dgm:cxn modelId="{B56B74D0-2C95-4025-9105-A90E77260BC0}" type="presOf" srcId="{4012D5B9-FE84-4A97-9D66-D172E0A61B3A}" destId="{D48B44EE-53F8-4DC0-9EB9-FCEB28CE9DDC}" srcOrd="0" destOrd="0" presId="urn:microsoft.com/office/officeart/2005/8/layout/cycle2"/>
    <dgm:cxn modelId="{4D9EA2DB-6E77-4771-A061-89F1EB064BA7}" type="presOf" srcId="{97A2CBB7-F0E2-4DEC-88C2-EE0C3E34E449}" destId="{2D8AB145-08C6-4FC3-ACBE-D1E6D5BFCFF6}" srcOrd="1" destOrd="0" presId="urn:microsoft.com/office/officeart/2005/8/layout/cycle2"/>
    <dgm:cxn modelId="{B57B6275-FC18-440C-B856-A441EE7BFE5C}" type="presOf" srcId="{E6E99745-CB45-4834-9149-9968B6390181}" destId="{5D7E4300-18FC-4471-A243-1AAB14AC22E7}" srcOrd="0" destOrd="0" presId="urn:microsoft.com/office/officeart/2005/8/layout/cycle2"/>
    <dgm:cxn modelId="{4BF597B2-59ED-4633-B2D6-60D78EB76B22}" type="presOf" srcId="{E6E99745-CB45-4834-9149-9968B6390181}" destId="{204B0E08-7844-4411-9F0E-FFBF00A6D1BE}" srcOrd="1" destOrd="0" presId="urn:microsoft.com/office/officeart/2005/8/layout/cycle2"/>
    <dgm:cxn modelId="{5BAA4C76-9F38-4B7C-83C8-79897BD67640}" type="presParOf" srcId="{D48B44EE-53F8-4DC0-9EB9-FCEB28CE9DDC}" destId="{F36EB208-5E39-4E01-8A67-C86B8A7DEF45}" srcOrd="0" destOrd="0" presId="urn:microsoft.com/office/officeart/2005/8/layout/cycle2"/>
    <dgm:cxn modelId="{B9B8FB9C-ACC1-4500-9E26-9B9980D2B321}" type="presParOf" srcId="{D48B44EE-53F8-4DC0-9EB9-FCEB28CE9DDC}" destId="{F11C924A-CB41-4A0F-8553-32E2947F81C5}" srcOrd="1" destOrd="0" presId="urn:microsoft.com/office/officeart/2005/8/layout/cycle2"/>
    <dgm:cxn modelId="{6476E191-C9B1-47D2-8A54-8EE1D1B163DE}" type="presParOf" srcId="{F11C924A-CB41-4A0F-8553-32E2947F81C5}" destId="{5B3BDD4C-4C05-45CB-BA27-609FD21D6E7D}" srcOrd="0" destOrd="0" presId="urn:microsoft.com/office/officeart/2005/8/layout/cycle2"/>
    <dgm:cxn modelId="{59302060-ED65-4B9D-B6CA-314C3956B154}" type="presParOf" srcId="{D48B44EE-53F8-4DC0-9EB9-FCEB28CE9DDC}" destId="{2FB10C0D-4683-48A1-9964-0A72D2164834}" srcOrd="2" destOrd="0" presId="urn:microsoft.com/office/officeart/2005/8/layout/cycle2"/>
    <dgm:cxn modelId="{E89616C6-5363-4F0C-96F3-FD11D3E10393}" type="presParOf" srcId="{D48B44EE-53F8-4DC0-9EB9-FCEB28CE9DDC}" destId="{BB7A6E5A-22FA-4035-947B-FD7FE24F20D6}" srcOrd="3" destOrd="0" presId="urn:microsoft.com/office/officeart/2005/8/layout/cycle2"/>
    <dgm:cxn modelId="{6C2BDF8E-C7D2-4120-8506-ACA503999CE5}" type="presParOf" srcId="{BB7A6E5A-22FA-4035-947B-FD7FE24F20D6}" destId="{2D8AB145-08C6-4FC3-ACBE-D1E6D5BFCFF6}" srcOrd="0" destOrd="0" presId="urn:microsoft.com/office/officeart/2005/8/layout/cycle2"/>
    <dgm:cxn modelId="{60E43B1B-3F53-465D-931C-C29D37F54D26}" type="presParOf" srcId="{D48B44EE-53F8-4DC0-9EB9-FCEB28CE9DDC}" destId="{22A07DDE-77E7-47A3-96C6-0822A72A780D}" srcOrd="4" destOrd="0" presId="urn:microsoft.com/office/officeart/2005/8/layout/cycle2"/>
    <dgm:cxn modelId="{E0358D4A-4D1E-406F-8F57-63B2ED758EFA}" type="presParOf" srcId="{D48B44EE-53F8-4DC0-9EB9-FCEB28CE9DDC}" destId="{B0B555B0-AA88-4E48-9CA3-1D00E967BDC0}" srcOrd="5" destOrd="0" presId="urn:microsoft.com/office/officeart/2005/8/layout/cycle2"/>
    <dgm:cxn modelId="{818E6181-A3E6-476E-8604-20E68F1311B5}" type="presParOf" srcId="{B0B555B0-AA88-4E48-9CA3-1D00E967BDC0}" destId="{4A9D5CA0-25CF-4CE0-BB4F-298A0F6DC688}" srcOrd="0" destOrd="0" presId="urn:microsoft.com/office/officeart/2005/8/layout/cycle2"/>
    <dgm:cxn modelId="{16B45370-A7E8-42F3-BBB8-6485725019B7}" type="presParOf" srcId="{D48B44EE-53F8-4DC0-9EB9-FCEB28CE9DDC}" destId="{2C55554C-CA08-498E-8E0E-9A302AA0A96F}" srcOrd="6" destOrd="0" presId="urn:microsoft.com/office/officeart/2005/8/layout/cycle2"/>
    <dgm:cxn modelId="{88175CE5-C7F7-4DB7-8957-8C92D647765F}" type="presParOf" srcId="{D48B44EE-53F8-4DC0-9EB9-FCEB28CE9DDC}" destId="{5D7E4300-18FC-4471-A243-1AAB14AC22E7}" srcOrd="7" destOrd="0" presId="urn:microsoft.com/office/officeart/2005/8/layout/cycle2"/>
    <dgm:cxn modelId="{B5CC0154-FC9D-4368-BC1F-EA71EA89ED55}" type="presParOf" srcId="{5D7E4300-18FC-4471-A243-1AAB14AC22E7}" destId="{204B0E08-7844-4411-9F0E-FFBF00A6D1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EB208-5E39-4E01-8A67-C86B8A7DEF45}">
      <dsp:nvSpPr>
        <dsp:cNvPr id="0" name=""/>
        <dsp:cNvSpPr/>
      </dsp:nvSpPr>
      <dsp:spPr>
        <a:xfrm>
          <a:off x="3478745" y="613"/>
          <a:ext cx="1683468" cy="168346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1.Montagem do questionário</a:t>
          </a:r>
          <a:endParaRPr lang="pt-BR" sz="1600" kern="1200" dirty="0"/>
        </a:p>
      </dsp:txBody>
      <dsp:txXfrm>
        <a:off x="3725283" y="247151"/>
        <a:ext cx="1190392" cy="1190392"/>
      </dsp:txXfrm>
    </dsp:sp>
    <dsp:sp modelId="{F11C924A-CB41-4A0F-8553-32E2947F81C5}">
      <dsp:nvSpPr>
        <dsp:cNvPr id="0" name=""/>
        <dsp:cNvSpPr/>
      </dsp:nvSpPr>
      <dsp:spPr>
        <a:xfrm rot="2700000">
          <a:off x="4981325" y="1442301"/>
          <a:ext cx="446386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5000937" y="1508589"/>
        <a:ext cx="312470" cy="340902"/>
      </dsp:txXfrm>
    </dsp:sp>
    <dsp:sp modelId="{2FB10C0D-4683-48A1-9964-0A72D2164834}">
      <dsp:nvSpPr>
        <dsp:cNvPr id="0" name=""/>
        <dsp:cNvSpPr/>
      </dsp:nvSpPr>
      <dsp:spPr>
        <a:xfrm>
          <a:off x="5264690" y="1786557"/>
          <a:ext cx="1683468" cy="1683468"/>
        </a:xfrm>
        <a:prstGeom prst="ellipse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2. Vincular o questionário em atividade avaliativa ou não e definir período</a:t>
          </a:r>
          <a:endParaRPr lang="pt-BR" sz="1600" kern="1200" dirty="0"/>
        </a:p>
      </dsp:txBody>
      <dsp:txXfrm>
        <a:off x="5511228" y="2033095"/>
        <a:ext cx="1190392" cy="1190392"/>
      </dsp:txXfrm>
    </dsp:sp>
    <dsp:sp modelId="{BB7A6E5A-22FA-4035-947B-FD7FE24F20D6}">
      <dsp:nvSpPr>
        <dsp:cNvPr id="0" name=""/>
        <dsp:cNvSpPr/>
      </dsp:nvSpPr>
      <dsp:spPr>
        <a:xfrm rot="8100000">
          <a:off x="4999192" y="3228245"/>
          <a:ext cx="446386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0800000">
        <a:off x="5113496" y="3294533"/>
        <a:ext cx="312470" cy="340902"/>
      </dsp:txXfrm>
    </dsp:sp>
    <dsp:sp modelId="{22A07DDE-77E7-47A3-96C6-0822A72A780D}">
      <dsp:nvSpPr>
        <dsp:cNvPr id="0" name=""/>
        <dsp:cNvSpPr/>
      </dsp:nvSpPr>
      <dsp:spPr>
        <a:xfrm>
          <a:off x="3478745" y="3572502"/>
          <a:ext cx="1683468" cy="1683468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3. Realização do </a:t>
          </a:r>
          <a:r>
            <a:rPr lang="pt-BR" sz="1600" b="0" kern="1200" dirty="0" smtClean="0"/>
            <a:t>questionário</a:t>
          </a:r>
          <a:r>
            <a:rPr lang="pt-BR" sz="1800" b="0" kern="1200" dirty="0" smtClean="0"/>
            <a:t> pelos alunos</a:t>
          </a:r>
          <a:endParaRPr lang="pt-BR" sz="1800" b="0" kern="1200" dirty="0"/>
        </a:p>
      </dsp:txBody>
      <dsp:txXfrm>
        <a:off x="3725283" y="3819040"/>
        <a:ext cx="1190392" cy="1190392"/>
      </dsp:txXfrm>
    </dsp:sp>
    <dsp:sp modelId="{B0B555B0-AA88-4E48-9CA3-1D00E967BDC0}">
      <dsp:nvSpPr>
        <dsp:cNvPr id="0" name=""/>
        <dsp:cNvSpPr/>
      </dsp:nvSpPr>
      <dsp:spPr>
        <a:xfrm rot="13500000">
          <a:off x="3213247" y="3246112"/>
          <a:ext cx="446386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0800000">
        <a:off x="3327551" y="3407092"/>
        <a:ext cx="312470" cy="340902"/>
      </dsp:txXfrm>
    </dsp:sp>
    <dsp:sp modelId="{2C55554C-CA08-498E-8E0E-9A302AA0A96F}">
      <dsp:nvSpPr>
        <dsp:cNvPr id="0" name=""/>
        <dsp:cNvSpPr/>
      </dsp:nvSpPr>
      <dsp:spPr>
        <a:xfrm>
          <a:off x="1692801" y="1786557"/>
          <a:ext cx="1683468" cy="1683468"/>
        </a:xfrm>
        <a:prstGeom prst="ellipse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4. Análise dos relatórios analíticos</a:t>
          </a:r>
          <a:endParaRPr lang="pt-BR" sz="1600" kern="1200" dirty="0"/>
        </a:p>
      </dsp:txBody>
      <dsp:txXfrm>
        <a:off x="1939339" y="2033095"/>
        <a:ext cx="1190392" cy="1190392"/>
      </dsp:txXfrm>
    </dsp:sp>
    <dsp:sp modelId="{5D7E4300-18FC-4471-A243-1AAB14AC22E7}">
      <dsp:nvSpPr>
        <dsp:cNvPr id="0" name=""/>
        <dsp:cNvSpPr/>
      </dsp:nvSpPr>
      <dsp:spPr>
        <a:xfrm rot="18900000">
          <a:off x="3195381" y="1460167"/>
          <a:ext cx="446386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41362"/>
            <a:satOff val="3282"/>
            <a:lumOff val="138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214993" y="1621147"/>
        <a:ext cx="312470" cy="34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581389B-BD61-41F4-99A0-B5652C9709F6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288E8D-6CA4-47EE-BACB-AEEE5983B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31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BAF4029-EA15-4888-98F8-8C1BFD8119AA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022E9D6-4911-4ED0-99B5-C8D7F680D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85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2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09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39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25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80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046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90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86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72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9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2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83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34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44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53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4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904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77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45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061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62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71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8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65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701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925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660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63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694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172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255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530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2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58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9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4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2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7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E9D6-4911-4ED0-99B5-C8D7F680DA7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1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OP800x6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97330"/>
          </a:xfrm>
          <a:prstGeom prst="rect">
            <a:avLst/>
          </a:prstGeom>
        </p:spPr>
      </p:pic>
      <p:pic>
        <p:nvPicPr>
          <p:cNvPr id="8" name="Imagem 7" descr="botton800x6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77940"/>
            <a:ext cx="9144000" cy="480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B445-A8B0-4DBC-8F87-A062D34AF6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61D1-21BB-43D5-B3FB-F31223142F37}" type="datetime1">
              <a:rPr lang="pt-BR" smtClean="0"/>
              <a:pPr>
                <a:defRPr/>
              </a:pPr>
              <a:t>31/07/2013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>
            <a:noAutofit/>
          </a:bodyPr>
          <a:lstStyle>
            <a:lvl1pPr algn="l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0AF6-BF74-46CE-9FB8-F158FCAA5173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F14B-EE53-4FD2-9C97-579691FCB19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OP800x600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497330"/>
          </a:xfrm>
          <a:prstGeom prst="rect">
            <a:avLst/>
          </a:prstGeom>
        </p:spPr>
      </p:pic>
      <p:pic>
        <p:nvPicPr>
          <p:cNvPr id="8" name="Imagem 7" descr="botton800x600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377940"/>
            <a:ext cx="9144000" cy="480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728937"/>
            <a:ext cx="7772400" cy="2140223"/>
          </a:xfrm>
        </p:spPr>
        <p:txBody>
          <a:bodyPr>
            <a:normAutofit/>
          </a:bodyPr>
          <a:lstStyle/>
          <a:p>
            <a:r>
              <a:rPr lang="pt-BR" sz="7200" b="1" dirty="0" smtClean="0"/>
              <a:t>Questionário digital</a:t>
            </a:r>
            <a:br>
              <a:rPr lang="pt-BR" sz="7200" b="1" dirty="0" smtClean="0"/>
            </a:br>
            <a:r>
              <a:rPr lang="pt-BR" b="1" dirty="0" smtClean="0"/>
              <a:t>- BÁSICO -</a:t>
            </a:r>
            <a:endParaRPr lang="pt-BR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70643"/>
            <a:ext cx="8221766" cy="379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 Explicativo 2 6"/>
          <p:cNvSpPr/>
          <p:nvPr/>
        </p:nvSpPr>
        <p:spPr>
          <a:xfrm>
            <a:off x="4925947" y="3092198"/>
            <a:ext cx="2909541" cy="872243"/>
          </a:xfrm>
          <a:prstGeom prst="borderCallout2">
            <a:avLst>
              <a:gd name="adj1" fmla="val 36505"/>
              <a:gd name="adj2" fmla="val -2460"/>
              <a:gd name="adj3" fmla="val 48911"/>
              <a:gd name="adj4" fmla="val -14227"/>
              <a:gd name="adj5" fmla="val 31414"/>
              <a:gd name="adj6" fmla="val -20758"/>
            </a:avLst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Pode ser um recorte de reportagem, imagem e etc...</a:t>
            </a:r>
            <a:endParaRPr lang="pt-BR" sz="135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56211" y="2869705"/>
            <a:ext cx="3734493" cy="17360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 imagens e tabelas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1628800"/>
            <a:ext cx="9865096" cy="107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sz="3000" dirty="0" smtClean="0"/>
              <a:t>Nos enunciados </a:t>
            </a:r>
            <a:r>
              <a:rPr lang="pt-BR" sz="3000" dirty="0"/>
              <a:t>das questões</a:t>
            </a:r>
          </a:p>
        </p:txBody>
      </p:sp>
    </p:spTree>
    <p:extLst>
      <p:ext uri="{BB962C8B-B14F-4D97-AF65-F5344CB8AC3E}">
        <p14:creationId xmlns:p14="http://schemas.microsoft.com/office/powerpoint/2010/main" val="7227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" y="2274090"/>
            <a:ext cx="5461424" cy="3963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 Explicativo 2 5"/>
          <p:cNvSpPr/>
          <p:nvPr/>
        </p:nvSpPr>
        <p:spPr>
          <a:xfrm>
            <a:off x="2831880" y="3273597"/>
            <a:ext cx="2909541" cy="872243"/>
          </a:xfrm>
          <a:prstGeom prst="borderCallout2">
            <a:avLst>
              <a:gd name="adj1" fmla="val 36505"/>
              <a:gd name="adj2" fmla="val -2460"/>
              <a:gd name="adj3" fmla="val 48911"/>
              <a:gd name="adj4" fmla="val -14227"/>
              <a:gd name="adj5" fmla="val 31414"/>
              <a:gd name="adj6" fmla="val -20758"/>
            </a:avLst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Pode ser um recorte de reportagem, imagem e etc...</a:t>
            </a:r>
            <a:endParaRPr lang="pt-BR" sz="135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979714" y="2826294"/>
            <a:ext cx="1282535" cy="3224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Retângulo 1"/>
          <p:cNvSpPr/>
          <p:nvPr/>
        </p:nvSpPr>
        <p:spPr>
          <a:xfrm>
            <a:off x="107504" y="1628800"/>
            <a:ext cx="7632848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dirty="0" smtClean="0"/>
              <a:t>E nas </a:t>
            </a:r>
            <a:r>
              <a:rPr lang="pt-BR" sz="3000" dirty="0"/>
              <a:t>alternativas</a:t>
            </a:r>
            <a:endParaRPr lang="pt-BR" sz="30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 imagens e tabelas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alternativa flexível – possibilitando outras aplicações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100" b="-1"/>
          <a:stretch/>
        </p:blipFill>
        <p:spPr>
          <a:xfrm>
            <a:off x="205663" y="2906116"/>
            <a:ext cx="8715375" cy="3356992"/>
          </a:xfrm>
          <a:prstGeom prst="rect">
            <a:avLst/>
          </a:prstGeom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 de múltipla escolha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505637" y="2947789"/>
            <a:ext cx="7448550" cy="1057275"/>
            <a:chOff x="1510233" y="2924944"/>
            <a:chExt cx="7448550" cy="105727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0233" y="2924944"/>
              <a:ext cx="7448550" cy="105727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2123728" y="3268915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Sim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123728" y="3586113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Não</a:t>
              </a:r>
              <a:endParaRPr lang="pt-BR" dirty="0"/>
            </a:p>
          </p:txBody>
        </p:sp>
      </p:grpSp>
      <p:sp>
        <p:nvSpPr>
          <p:cNvPr id="27" name="Retângulo 26"/>
          <p:cNvSpPr/>
          <p:nvPr/>
        </p:nvSpPr>
        <p:spPr>
          <a:xfrm>
            <a:off x="919477" y="3973551"/>
            <a:ext cx="8022913" cy="237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/>
          <a:srcRect t="2100" b="-1"/>
          <a:stretch/>
        </p:blipFill>
        <p:spPr>
          <a:xfrm>
            <a:off x="215907" y="2920361"/>
            <a:ext cx="8715375" cy="335699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2151941" y="3304011"/>
            <a:ext cx="3073035" cy="1664132"/>
            <a:chOff x="2123728" y="4464440"/>
            <a:chExt cx="3073035" cy="1664132"/>
          </a:xfrm>
        </p:grpSpPr>
        <p:sp>
          <p:nvSpPr>
            <p:cNvPr id="11" name="CaixaDeTexto 10"/>
            <p:cNvSpPr txBox="1"/>
            <p:nvPr/>
          </p:nvSpPr>
          <p:spPr>
            <a:xfrm>
              <a:off x="2133937" y="4464440"/>
              <a:ext cx="2104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Discordo totalmente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133937" y="4788140"/>
              <a:ext cx="100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Discordo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133937" y="5111840"/>
              <a:ext cx="3062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Nem concordo e nem discordo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133937" y="5441441"/>
              <a:ext cx="1090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Concordo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123728" y="5759240"/>
              <a:ext cx="2186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Concordo totalmente</a:t>
              </a:r>
              <a:endParaRPr lang="pt-BR" dirty="0"/>
            </a:p>
          </p:txBody>
        </p:sp>
      </p:grpSp>
      <p:sp>
        <p:nvSpPr>
          <p:cNvPr id="29" name="Retângulo 28"/>
          <p:cNvSpPr/>
          <p:nvPr/>
        </p:nvSpPr>
        <p:spPr>
          <a:xfrm>
            <a:off x="1025488" y="4979258"/>
            <a:ext cx="8022913" cy="1283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10" y="2891035"/>
            <a:ext cx="875905" cy="3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45148"/>
            <a:ext cx="8568952" cy="584469"/>
          </a:xfrm>
        </p:spPr>
        <p:txBody>
          <a:bodyPr>
            <a:normAutofit/>
          </a:bodyPr>
          <a:lstStyle/>
          <a:p>
            <a:r>
              <a:rPr lang="pt-BR" sz="3000" dirty="0" smtClean="0"/>
              <a:t>É possível realizar a simulação antes da aplicação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29617"/>
            <a:ext cx="8258458" cy="393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o 4"/>
          <p:cNvGrpSpPr/>
          <p:nvPr/>
        </p:nvGrpSpPr>
        <p:grpSpPr>
          <a:xfrm>
            <a:off x="7053069" y="4383365"/>
            <a:ext cx="1349324" cy="1704771"/>
            <a:chOff x="5354409" y="3572450"/>
            <a:chExt cx="1799098" cy="2273028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6727372" y="3797152"/>
              <a:ext cx="426135" cy="2048326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" name="Seta para a direita 6"/>
            <p:cNvSpPr/>
            <p:nvPr/>
          </p:nvSpPr>
          <p:spPr>
            <a:xfrm rot="2084716">
              <a:off x="5354409" y="3572450"/>
              <a:ext cx="1557873" cy="1021784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Simulação</a:t>
              </a:r>
              <a:endParaRPr lang="pt-BR" sz="135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455462" y="3335460"/>
            <a:ext cx="1303758" cy="2258554"/>
            <a:chOff x="5493046" y="2834073"/>
            <a:chExt cx="1598189" cy="3011405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6665100" y="3797152"/>
              <a:ext cx="426135" cy="2048326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0" name="Seta para a direita 9"/>
            <p:cNvSpPr/>
            <p:nvPr/>
          </p:nvSpPr>
          <p:spPr>
            <a:xfrm rot="2084716">
              <a:off x="5493046" y="2834073"/>
              <a:ext cx="1470319" cy="1045952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Gera arquivo</a:t>
              </a:r>
              <a:endParaRPr lang="pt-BR" sz="1350" dirty="0"/>
            </a:p>
          </p:txBody>
        </p: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Simular o questionário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Determinar um período máximo para realizar o questionário.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3425" t="47728"/>
          <a:stretch/>
        </p:blipFill>
        <p:spPr>
          <a:xfrm>
            <a:off x="3614025" y="2816679"/>
            <a:ext cx="5088062" cy="2929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o 4"/>
          <p:cNvGrpSpPr/>
          <p:nvPr/>
        </p:nvGrpSpPr>
        <p:grpSpPr>
          <a:xfrm>
            <a:off x="3058112" y="4529944"/>
            <a:ext cx="5347837" cy="1108313"/>
            <a:chOff x="6102225" y="4018868"/>
            <a:chExt cx="7130449" cy="147775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7276012" y="4569155"/>
              <a:ext cx="5956662" cy="927464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" name="Seta para a direita 6"/>
            <p:cNvSpPr/>
            <p:nvPr/>
          </p:nvSpPr>
          <p:spPr>
            <a:xfrm rot="2084716">
              <a:off x="6102225" y="4018868"/>
              <a:ext cx="1557873" cy="1021784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Simulação</a:t>
              </a:r>
              <a:endParaRPr lang="pt-BR" sz="1350" dirty="0"/>
            </a:p>
          </p:txBody>
        </p:sp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Limitar o tempo da realização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61774" y="5210289"/>
            <a:ext cx="115933" cy="10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7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-27384"/>
            <a:ext cx="7020272" cy="980728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analíticos (docente)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" y="2400396"/>
            <a:ext cx="9056745" cy="389458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34074" y="2918792"/>
            <a:ext cx="6084167" cy="3390528"/>
            <a:chOff x="3034074" y="2708920"/>
            <a:chExt cx="6084167" cy="339052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4074" y="2708920"/>
              <a:ext cx="6084167" cy="1886633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3034074" y="4595553"/>
              <a:ext cx="6084167" cy="1503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25624" y="1767126"/>
            <a:ext cx="897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Possibilita a análise pelos relatórios analíticos (quantitativo)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7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1" y="1522847"/>
            <a:ext cx="7580337" cy="507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8" y="4060098"/>
            <a:ext cx="7418084" cy="209237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6723092" y="2492896"/>
            <a:ext cx="1506508" cy="912450"/>
            <a:chOff x="8964122" y="1407846"/>
            <a:chExt cx="2008677" cy="121660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9714014" y="1995054"/>
              <a:ext cx="1258785" cy="629392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" name="Seta para a direita 7"/>
            <p:cNvSpPr/>
            <p:nvPr/>
          </p:nvSpPr>
          <p:spPr>
            <a:xfrm rot="2084716">
              <a:off x="8964122" y="1407846"/>
              <a:ext cx="1034819" cy="9144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clique</a:t>
              </a:r>
              <a:endParaRPr lang="pt-BR" sz="135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840581" y="4058537"/>
            <a:ext cx="1380114" cy="813959"/>
            <a:chOff x="9120125" y="3495367"/>
            <a:chExt cx="1996368" cy="1085279"/>
          </a:xfrm>
        </p:grpSpPr>
        <p:sp>
          <p:nvSpPr>
            <p:cNvPr id="9" name="Seta para a direita 8"/>
            <p:cNvSpPr/>
            <p:nvPr/>
          </p:nvSpPr>
          <p:spPr>
            <a:xfrm rot="2084716">
              <a:off x="9120125" y="3495367"/>
              <a:ext cx="1127617" cy="9144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clique</a:t>
              </a:r>
              <a:endParaRPr lang="pt-BR" sz="1350" dirty="0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9857708" y="3951254"/>
              <a:ext cx="1258785" cy="629392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3" name="Retângulo 12"/>
          <p:cNvSpPr/>
          <p:nvPr/>
        </p:nvSpPr>
        <p:spPr>
          <a:xfrm rot="16200000">
            <a:off x="-1809403" y="3862053"/>
            <a:ext cx="45728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/>
              <a:t>Relatório analítico -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1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visão aluno)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analíticos (aluno)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59632" y="4446904"/>
            <a:ext cx="1114313" cy="1217802"/>
            <a:chOff x="1259632" y="4446904"/>
            <a:chExt cx="1114313" cy="1217802"/>
          </a:xfrm>
        </p:grpSpPr>
        <p:sp>
          <p:nvSpPr>
            <p:cNvPr id="2" name="CaixaDeTexto 1"/>
            <p:cNvSpPr txBox="1"/>
            <p:nvPr/>
          </p:nvSpPr>
          <p:spPr>
            <a:xfrm>
              <a:off x="1298017" y="4446904"/>
              <a:ext cx="10759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Projeto – introdução</a:t>
              </a:r>
              <a:endParaRPr lang="pt-BR" sz="1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59632" y="5356929"/>
              <a:ext cx="10759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MS-Project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37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15368"/>
            <a:ext cx="6069914" cy="498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analíticos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(aluno)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-1809403" y="3862053"/>
            <a:ext cx="45728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/>
              <a:t>Relatório analítico -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1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visão aluno)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27296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512521" cy="4436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50" y="1741194"/>
            <a:ext cx="1090798" cy="7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2614136" y="1561555"/>
            <a:ext cx="792088" cy="72008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7583363">
            <a:off x="3202922" y="1815518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3810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74" y="1571987"/>
            <a:ext cx="8805614" cy="452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upo 16"/>
          <p:cNvGrpSpPr/>
          <p:nvPr/>
        </p:nvGrpSpPr>
        <p:grpSpPr>
          <a:xfrm>
            <a:off x="539552" y="3140968"/>
            <a:ext cx="1884908" cy="2698204"/>
            <a:chOff x="539552" y="3140968"/>
            <a:chExt cx="1884908" cy="2698204"/>
          </a:xfrm>
        </p:grpSpPr>
        <p:sp>
          <p:nvSpPr>
            <p:cNvPr id="8" name="Retângulo de cantos arredondados 7"/>
            <p:cNvSpPr/>
            <p:nvPr/>
          </p:nvSpPr>
          <p:spPr>
            <a:xfrm rot="5400000">
              <a:off x="850888" y="4867064"/>
              <a:ext cx="936104" cy="100811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exto Explicativo 2 (Ênfase) 8"/>
            <p:cNvSpPr/>
            <p:nvPr/>
          </p:nvSpPr>
          <p:spPr>
            <a:xfrm flipH="1">
              <a:off x="539552" y="3140968"/>
              <a:ext cx="1884908" cy="1143372"/>
            </a:xfrm>
            <a:prstGeom prst="accentCallout2">
              <a:avLst>
                <a:gd name="adj1" fmla="val 45962"/>
                <a:gd name="adj2" fmla="val 100127"/>
                <a:gd name="adj3" fmla="val 119623"/>
                <a:gd name="adj4" fmla="val 110950"/>
                <a:gd name="adj5" fmla="val 194888"/>
                <a:gd name="adj6" fmla="val 85482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Define a estrutura do banco de questões e cria as questões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627784" y="3140968"/>
            <a:ext cx="1884908" cy="2710904"/>
            <a:chOff x="2627784" y="3140968"/>
            <a:chExt cx="1884908" cy="2710904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3023828" y="4879764"/>
              <a:ext cx="936104" cy="100811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exto Explicativo 2 (Ênfase) 11"/>
            <p:cNvSpPr/>
            <p:nvPr/>
          </p:nvSpPr>
          <p:spPr>
            <a:xfrm flipH="1">
              <a:off x="2627784" y="3140968"/>
              <a:ext cx="1884908" cy="1143372"/>
            </a:xfrm>
            <a:prstGeom prst="accentCallout2">
              <a:avLst>
                <a:gd name="adj1" fmla="val 99278"/>
                <a:gd name="adj2" fmla="val 101475"/>
                <a:gd name="adj3" fmla="val 129620"/>
                <a:gd name="adj4" fmla="val 101854"/>
                <a:gd name="adj5" fmla="val 161120"/>
                <a:gd name="adj6" fmla="val 79182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Define a estrutura dos questionários e os cria.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716016" y="3131443"/>
            <a:ext cx="1884908" cy="2720429"/>
            <a:chOff x="4716016" y="3131443"/>
            <a:chExt cx="1884908" cy="2720429"/>
          </a:xfrm>
          <a:solidFill>
            <a:srgbClr val="FF0000"/>
          </a:solidFill>
        </p:grpSpPr>
        <p:sp>
          <p:nvSpPr>
            <p:cNvPr id="13" name="Retângulo de cantos arredondados 12"/>
            <p:cNvSpPr/>
            <p:nvPr/>
          </p:nvSpPr>
          <p:spPr>
            <a:xfrm rot="5400000">
              <a:off x="5184068" y="4879764"/>
              <a:ext cx="936104" cy="100811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o Explicativo 2 (Ênfase) 13"/>
            <p:cNvSpPr/>
            <p:nvPr/>
          </p:nvSpPr>
          <p:spPr>
            <a:xfrm flipH="1">
              <a:off x="4716016" y="3131443"/>
              <a:ext cx="1884908" cy="1143372"/>
            </a:xfrm>
            <a:prstGeom prst="accentCallout2">
              <a:avLst>
                <a:gd name="adj1" fmla="val 99278"/>
                <a:gd name="adj2" fmla="val 101475"/>
                <a:gd name="adj3" fmla="val 127120"/>
                <a:gd name="adj4" fmla="val 95791"/>
                <a:gd name="adj5" fmla="val 157786"/>
                <a:gd name="adj6" fmla="val 73069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Relatórios analíticos dos questionários realizados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804248" y="3143374"/>
            <a:ext cx="1884908" cy="2671415"/>
            <a:chOff x="6804248" y="3143374"/>
            <a:chExt cx="1884908" cy="2671415"/>
          </a:xfrm>
        </p:grpSpPr>
        <p:sp>
          <p:nvSpPr>
            <p:cNvPr id="15" name="Retângulo de cantos arredondados 14"/>
            <p:cNvSpPr/>
            <p:nvPr/>
          </p:nvSpPr>
          <p:spPr>
            <a:xfrm rot="5400000">
              <a:off x="7308304" y="4590653"/>
              <a:ext cx="936104" cy="151216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exto Explicativo 2 (Ênfase) 15"/>
            <p:cNvSpPr/>
            <p:nvPr/>
          </p:nvSpPr>
          <p:spPr>
            <a:xfrm flipH="1">
              <a:off x="6804248" y="3143374"/>
              <a:ext cx="1884908" cy="1143372"/>
            </a:xfrm>
            <a:prstGeom prst="accentCallout2">
              <a:avLst>
                <a:gd name="adj1" fmla="val 99278"/>
                <a:gd name="adj2" fmla="val 101475"/>
                <a:gd name="adj3" fmla="val 129620"/>
                <a:gd name="adj4" fmla="val 86189"/>
                <a:gd name="adj5" fmla="val 154455"/>
                <a:gd name="adj6" fmla="val 85448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Define o comportamento padrão para as questões e questionários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4756042" y="4283804"/>
            <a:ext cx="226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desenvolvimento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23528" y="2898656"/>
            <a:ext cx="8568952" cy="3338656"/>
          </a:xfrm>
          <a:prstGeom prst="round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Questionário digital </a:t>
            </a:r>
          </a:p>
          <a:p>
            <a:pPr lvl="1" algn="ctr"/>
            <a:endParaRPr lang="pt-BR" sz="600" dirty="0" smtClean="0"/>
          </a:p>
          <a:p>
            <a:pPr lvl="1" algn="ctr"/>
            <a:endParaRPr lang="pt-BR" sz="600" dirty="0"/>
          </a:p>
          <a:p>
            <a:pPr lvl="1" algn="ctr"/>
            <a:endParaRPr lang="pt-BR" sz="600" dirty="0" smtClean="0"/>
          </a:p>
          <a:p>
            <a:pPr lvl="1" algn="ctr"/>
            <a:endParaRPr lang="pt-BR" sz="600" dirty="0"/>
          </a:p>
          <a:p>
            <a:pPr lvl="1" algn="ctr"/>
            <a:endParaRPr lang="pt-BR" sz="600" dirty="0" smtClean="0"/>
          </a:p>
          <a:p>
            <a:pPr lvl="1" algn="ctr"/>
            <a:endParaRPr lang="pt-BR" sz="600" dirty="0" smtClean="0"/>
          </a:p>
          <a:p>
            <a:pPr marL="1431925" lvl="1" indent="-1431925" algn="ctr">
              <a:buNone/>
            </a:pPr>
            <a:r>
              <a:rPr lang="pt-BR" sz="3000" b="1" dirty="0" smtClean="0"/>
              <a:t>Objetivo:</a:t>
            </a:r>
          </a:p>
          <a:p>
            <a:pPr marL="0" lvl="1" indent="0" algn="ctr">
              <a:buNone/>
            </a:pPr>
            <a:r>
              <a:rPr lang="pt-BR" dirty="0" smtClean="0"/>
              <a:t>Apresentar aos docentes a criar seu banco de questões e aplicá-las em questionários digitais para facilitar o acompanhamento do desenvolvimento dos alunos pelos relatórios analíticos.</a:t>
            </a:r>
          </a:p>
          <a:p>
            <a:pPr marL="0" lvl="1" indent="0" algn="ctr">
              <a:buNone/>
            </a:pPr>
            <a:r>
              <a:rPr lang="pt-BR" dirty="0" smtClean="0"/>
              <a:t>Os questionários  podem ser associados </a:t>
            </a:r>
            <a:r>
              <a:rPr lang="pt-BR" dirty="0" smtClean="0"/>
              <a:t>em </a:t>
            </a:r>
            <a:r>
              <a:rPr lang="pt-BR" dirty="0" smtClean="0"/>
              <a:t>atividades avaliativas e não avaliativas.</a:t>
            </a:r>
          </a:p>
          <a:p>
            <a:pPr marL="1431925" lvl="1" indent="-1431925">
              <a:buNone/>
            </a:pPr>
            <a:endParaRPr lang="pt-BR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2123728" y="3810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Ambientação - Questões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136" y="1531392"/>
            <a:ext cx="8378899" cy="474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upo 36"/>
          <p:cNvGrpSpPr/>
          <p:nvPr/>
        </p:nvGrpSpPr>
        <p:grpSpPr>
          <a:xfrm>
            <a:off x="416744" y="1917720"/>
            <a:ext cx="4515296" cy="2591400"/>
            <a:chOff x="416744" y="1917720"/>
            <a:chExt cx="4515296" cy="2591400"/>
          </a:xfrm>
        </p:grpSpPr>
        <p:sp>
          <p:nvSpPr>
            <p:cNvPr id="30" name="Retângulo de cantos arredondados 29"/>
            <p:cNvSpPr/>
            <p:nvPr/>
          </p:nvSpPr>
          <p:spPr>
            <a:xfrm rot="5400000">
              <a:off x="757734" y="1576730"/>
              <a:ext cx="326132" cy="100811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Texto Explicativo 2 (Ênfase) 30"/>
            <p:cNvSpPr/>
            <p:nvPr/>
          </p:nvSpPr>
          <p:spPr>
            <a:xfrm flipH="1">
              <a:off x="2555776" y="3365748"/>
              <a:ext cx="2376264" cy="1143372"/>
            </a:xfrm>
            <a:prstGeom prst="accentCallout2">
              <a:avLst>
                <a:gd name="adj1" fmla="val 45962"/>
                <a:gd name="adj2" fmla="val 100127"/>
                <a:gd name="adj3" fmla="val -63207"/>
                <a:gd name="adj4" fmla="val 128533"/>
                <a:gd name="adj5" fmla="val -99127"/>
                <a:gd name="adj6" fmla="val 149153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Edita a estrutura dos grupos e subgrupos</a:t>
              </a: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Cria, renomeia e exclui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95536" y="2822456"/>
            <a:ext cx="3536331" cy="2128238"/>
            <a:chOff x="395536" y="2822456"/>
            <a:chExt cx="3536331" cy="2128238"/>
          </a:xfrm>
        </p:grpSpPr>
        <p:sp>
          <p:nvSpPr>
            <p:cNvPr id="32" name="Retângulo de cantos arredondados 31"/>
            <p:cNvSpPr/>
            <p:nvPr/>
          </p:nvSpPr>
          <p:spPr>
            <a:xfrm rot="5400000">
              <a:off x="863588" y="2354404"/>
              <a:ext cx="216024" cy="115212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Texto Explicativo 2 (Ênfase) 32"/>
            <p:cNvSpPr/>
            <p:nvPr/>
          </p:nvSpPr>
          <p:spPr>
            <a:xfrm flipH="1">
              <a:off x="2563715" y="4656312"/>
              <a:ext cx="1368152" cy="294382"/>
            </a:xfrm>
            <a:prstGeom prst="accentCallout2">
              <a:avLst>
                <a:gd name="adj1" fmla="val 45962"/>
                <a:gd name="adj2" fmla="val 100127"/>
                <a:gd name="adj3" fmla="val -309487"/>
                <a:gd name="adj4" fmla="val 134829"/>
                <a:gd name="adj5" fmla="val -554441"/>
                <a:gd name="adj6" fmla="val 174824"/>
              </a:avLst>
            </a:prstGeom>
            <a:solidFill>
              <a:schemeClr val="tx2">
                <a:lumMod val="40000"/>
                <a:lumOff val="60000"/>
                <a:alpha val="43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 smtClean="0">
                  <a:solidFill>
                    <a:schemeClr val="tx1"/>
                  </a:solidFill>
                </a:rPr>
                <a:t>Grupo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98808" y="3140968"/>
            <a:ext cx="3088250" cy="2160240"/>
            <a:chOff x="698808" y="3140968"/>
            <a:chExt cx="3088250" cy="2160240"/>
          </a:xfrm>
        </p:grpSpPr>
        <p:sp>
          <p:nvSpPr>
            <p:cNvPr id="34" name="Retângulo de cantos arredondados 33"/>
            <p:cNvSpPr/>
            <p:nvPr/>
          </p:nvSpPr>
          <p:spPr>
            <a:xfrm rot="5400000">
              <a:off x="950836" y="2888940"/>
              <a:ext cx="216024" cy="720080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Texto Explicativo 2 (Ênfase) 34"/>
            <p:cNvSpPr/>
            <p:nvPr/>
          </p:nvSpPr>
          <p:spPr>
            <a:xfrm flipH="1">
              <a:off x="2699792" y="5003650"/>
              <a:ext cx="1087266" cy="297558"/>
            </a:xfrm>
            <a:prstGeom prst="accentCallout2">
              <a:avLst>
                <a:gd name="adj1" fmla="val 45962"/>
                <a:gd name="adj2" fmla="val 100127"/>
                <a:gd name="adj3" fmla="val -11785"/>
                <a:gd name="adj4" fmla="val 178874"/>
                <a:gd name="adj5" fmla="val -557317"/>
                <a:gd name="adj6" fmla="val 218564"/>
              </a:avLst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Subgrupo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2267744" y="1916832"/>
            <a:ext cx="4904164" cy="2287880"/>
            <a:chOff x="2267744" y="1916832"/>
            <a:chExt cx="4904164" cy="2287880"/>
          </a:xfrm>
        </p:grpSpPr>
        <p:sp>
          <p:nvSpPr>
            <p:cNvPr id="41" name="Retângulo de cantos arredondados 40"/>
            <p:cNvSpPr/>
            <p:nvPr/>
          </p:nvSpPr>
          <p:spPr>
            <a:xfrm rot="5400000">
              <a:off x="2716746" y="1467830"/>
              <a:ext cx="326132" cy="1224136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Texto Explicativo 2 (Ênfase) 41"/>
            <p:cNvSpPr/>
            <p:nvPr/>
          </p:nvSpPr>
          <p:spPr>
            <a:xfrm flipH="1">
              <a:off x="5443716" y="3421380"/>
              <a:ext cx="1728192" cy="783332"/>
            </a:xfrm>
            <a:prstGeom prst="accentCallout2">
              <a:avLst>
                <a:gd name="adj1" fmla="val 31522"/>
                <a:gd name="adj2" fmla="val 101330"/>
                <a:gd name="adj3" fmla="val -27664"/>
                <a:gd name="adj4" fmla="val 113652"/>
                <a:gd name="adj5" fmla="val -151783"/>
                <a:gd name="adj6" fmla="val 214276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Cria , altera status e exclui questões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4139952" y="1916832"/>
            <a:ext cx="3888432" cy="3312368"/>
            <a:chOff x="4139952" y="1916832"/>
            <a:chExt cx="3888432" cy="3312368"/>
          </a:xfrm>
        </p:grpSpPr>
        <p:sp>
          <p:nvSpPr>
            <p:cNvPr id="45" name="Retângulo de cantos arredondados 44"/>
            <p:cNvSpPr/>
            <p:nvPr/>
          </p:nvSpPr>
          <p:spPr>
            <a:xfrm rot="5400000">
              <a:off x="5309034" y="747750"/>
              <a:ext cx="326132" cy="2664296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Texto Explicativo 2 (Ênfase) 45"/>
            <p:cNvSpPr/>
            <p:nvPr/>
          </p:nvSpPr>
          <p:spPr>
            <a:xfrm flipH="1">
              <a:off x="5436096" y="4365104"/>
              <a:ext cx="2592288" cy="864096"/>
            </a:xfrm>
            <a:prstGeom prst="accentCallout2">
              <a:avLst>
                <a:gd name="adj1" fmla="val 30052"/>
                <a:gd name="adj2" fmla="val -1797"/>
                <a:gd name="adj3" fmla="val -165110"/>
                <a:gd name="adj4" fmla="val -18134"/>
                <a:gd name="adj5" fmla="val -251484"/>
                <a:gd name="adj6" fmla="val 47705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Copia ou move as questões entre os grupos e subgrupos criados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272507" y="2270522"/>
            <a:ext cx="2664296" cy="2814662"/>
            <a:chOff x="4144715" y="1694458"/>
            <a:chExt cx="2664296" cy="2814662"/>
          </a:xfrm>
        </p:grpSpPr>
        <p:sp>
          <p:nvSpPr>
            <p:cNvPr id="49" name="Retângulo de cantos arredondados 48"/>
            <p:cNvSpPr/>
            <p:nvPr/>
          </p:nvSpPr>
          <p:spPr>
            <a:xfrm rot="5400000">
              <a:off x="5368851" y="470322"/>
              <a:ext cx="216024" cy="2664296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Texto Explicativo 2 (Ênfase) 49"/>
            <p:cNvSpPr/>
            <p:nvPr/>
          </p:nvSpPr>
          <p:spPr>
            <a:xfrm flipH="1">
              <a:off x="4427984" y="3717032"/>
              <a:ext cx="2160240" cy="792088"/>
            </a:xfrm>
            <a:prstGeom prst="accentCallout2">
              <a:avLst>
                <a:gd name="adj1" fmla="val 26845"/>
                <a:gd name="adj2" fmla="val 100350"/>
                <a:gd name="adj3" fmla="val -48771"/>
                <a:gd name="adj4" fmla="val 129170"/>
                <a:gd name="adj5" fmla="val -246629"/>
                <a:gd name="adj6" fmla="val 113188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Informa onde as questões estão ou serão  armazenadas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2267744" y="2492896"/>
            <a:ext cx="6408712" cy="3600400"/>
            <a:chOff x="3563888" y="542330"/>
            <a:chExt cx="6408712" cy="3600400"/>
          </a:xfrm>
        </p:grpSpPr>
        <p:sp>
          <p:nvSpPr>
            <p:cNvPr id="52" name="Retângulo de cantos arredondados 51"/>
            <p:cNvSpPr/>
            <p:nvPr/>
          </p:nvSpPr>
          <p:spPr>
            <a:xfrm rot="5400000">
              <a:off x="5904148" y="-1797930"/>
              <a:ext cx="1728192" cy="6408712"/>
            </a:xfrm>
            <a:prstGeom prst="roundRect">
              <a:avLst>
                <a:gd name="adj" fmla="val 5791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Texto Explicativo 2 (Ênfase) 52"/>
            <p:cNvSpPr/>
            <p:nvPr/>
          </p:nvSpPr>
          <p:spPr>
            <a:xfrm flipH="1">
              <a:off x="5796136" y="3350642"/>
              <a:ext cx="2664296" cy="792088"/>
            </a:xfrm>
            <a:prstGeom prst="accentCallout2">
              <a:avLst>
                <a:gd name="adj1" fmla="val 11212"/>
                <a:gd name="adj2" fmla="val -824"/>
                <a:gd name="adj3" fmla="val -5456"/>
                <a:gd name="adj4" fmla="val -42452"/>
                <a:gd name="adj5" fmla="val -137886"/>
                <a:gd name="adj6" fmla="val -48596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Lista e gerencia as questões criadas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pt-BR" sz="44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123728" y="3810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Ambientação - Questionário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76" y="1525728"/>
            <a:ext cx="8424936" cy="479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450128" y="1932316"/>
            <a:ext cx="4515296" cy="2591400"/>
            <a:chOff x="416744" y="1917720"/>
            <a:chExt cx="4515296" cy="2591400"/>
          </a:xfrm>
        </p:grpSpPr>
        <p:sp>
          <p:nvSpPr>
            <p:cNvPr id="14" name="Retângulo de cantos arredondados 13"/>
            <p:cNvSpPr/>
            <p:nvPr/>
          </p:nvSpPr>
          <p:spPr>
            <a:xfrm rot="5400000">
              <a:off x="757734" y="1576730"/>
              <a:ext cx="326132" cy="100811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exto Explicativo 2 (Ênfase) 14"/>
            <p:cNvSpPr/>
            <p:nvPr/>
          </p:nvSpPr>
          <p:spPr>
            <a:xfrm flipH="1">
              <a:off x="2555776" y="3365748"/>
              <a:ext cx="2376264" cy="1143372"/>
            </a:xfrm>
            <a:prstGeom prst="accentCallout2">
              <a:avLst>
                <a:gd name="adj1" fmla="val 45962"/>
                <a:gd name="adj2" fmla="val 100127"/>
                <a:gd name="adj3" fmla="val -63207"/>
                <a:gd name="adj4" fmla="val 128533"/>
                <a:gd name="adj5" fmla="val -99127"/>
                <a:gd name="adj6" fmla="val 149153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Edita a estrutura dos grupos e subgrupos</a:t>
              </a: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Cria, renomeia e exclui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31613" y="2822456"/>
            <a:ext cx="3536331" cy="2128238"/>
            <a:chOff x="395536" y="2822456"/>
            <a:chExt cx="3536331" cy="2128238"/>
          </a:xfrm>
        </p:grpSpPr>
        <p:sp>
          <p:nvSpPr>
            <p:cNvPr id="17" name="Retângulo de cantos arredondados 16"/>
            <p:cNvSpPr/>
            <p:nvPr/>
          </p:nvSpPr>
          <p:spPr>
            <a:xfrm rot="5400000">
              <a:off x="863588" y="2354404"/>
              <a:ext cx="216024" cy="115212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o Explicativo 2 (Ênfase) 17"/>
            <p:cNvSpPr/>
            <p:nvPr/>
          </p:nvSpPr>
          <p:spPr>
            <a:xfrm flipH="1">
              <a:off x="2563715" y="4656312"/>
              <a:ext cx="1368152" cy="294382"/>
            </a:xfrm>
            <a:prstGeom prst="accentCallout2">
              <a:avLst>
                <a:gd name="adj1" fmla="val 45962"/>
                <a:gd name="adj2" fmla="val 100127"/>
                <a:gd name="adj3" fmla="val -309487"/>
                <a:gd name="adj4" fmla="val 134829"/>
                <a:gd name="adj5" fmla="val -554441"/>
                <a:gd name="adj6" fmla="val 174824"/>
              </a:avLst>
            </a:prstGeom>
            <a:solidFill>
              <a:schemeClr val="tx2">
                <a:lumMod val="40000"/>
                <a:lumOff val="60000"/>
                <a:alpha val="43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 smtClean="0">
                  <a:solidFill>
                    <a:schemeClr val="tx1"/>
                  </a:solidFill>
                </a:rPr>
                <a:t>Grupo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043608" y="3140968"/>
            <a:ext cx="3088250" cy="2160240"/>
            <a:chOff x="698808" y="3140968"/>
            <a:chExt cx="3088250" cy="2160240"/>
          </a:xfrm>
        </p:grpSpPr>
        <p:sp>
          <p:nvSpPr>
            <p:cNvPr id="20" name="Retângulo de cantos arredondados 19"/>
            <p:cNvSpPr/>
            <p:nvPr/>
          </p:nvSpPr>
          <p:spPr>
            <a:xfrm rot="5400000">
              <a:off x="950836" y="2888940"/>
              <a:ext cx="216024" cy="720080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Texto Explicativo 2 (Ênfase) 20"/>
            <p:cNvSpPr/>
            <p:nvPr/>
          </p:nvSpPr>
          <p:spPr>
            <a:xfrm flipH="1">
              <a:off x="2699792" y="5003650"/>
              <a:ext cx="1087266" cy="297558"/>
            </a:xfrm>
            <a:prstGeom prst="accentCallout2">
              <a:avLst>
                <a:gd name="adj1" fmla="val 45962"/>
                <a:gd name="adj2" fmla="val 100127"/>
                <a:gd name="adj3" fmla="val -11785"/>
                <a:gd name="adj4" fmla="val 178874"/>
                <a:gd name="adj5" fmla="val -557317"/>
                <a:gd name="adj6" fmla="val 218564"/>
              </a:avLst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Subgrupo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240448" y="1944128"/>
            <a:ext cx="5139864" cy="2274232"/>
            <a:chOff x="2240448" y="1930480"/>
            <a:chExt cx="5139864" cy="2274232"/>
          </a:xfrm>
        </p:grpSpPr>
        <p:sp>
          <p:nvSpPr>
            <p:cNvPr id="23" name="Retângulo de cantos arredondados 22"/>
            <p:cNvSpPr/>
            <p:nvPr/>
          </p:nvSpPr>
          <p:spPr>
            <a:xfrm rot="5400000">
              <a:off x="2780508" y="1390420"/>
              <a:ext cx="360040" cy="144016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exto Explicativo 2 (Ênfase) 23"/>
            <p:cNvSpPr/>
            <p:nvPr/>
          </p:nvSpPr>
          <p:spPr>
            <a:xfrm flipH="1">
              <a:off x="5443716" y="3127320"/>
              <a:ext cx="1936596" cy="1077392"/>
            </a:xfrm>
            <a:prstGeom prst="accentCallout2">
              <a:avLst>
                <a:gd name="adj1" fmla="val 31522"/>
                <a:gd name="adj2" fmla="val 101330"/>
                <a:gd name="adj3" fmla="val -27664"/>
                <a:gd name="adj4" fmla="val 113652"/>
                <a:gd name="adj5" fmla="val -93298"/>
                <a:gd name="adj6" fmla="val 191269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Cria , atribuição das questões e exclui questionários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139952" y="1916832"/>
            <a:ext cx="3990032" cy="3337768"/>
            <a:chOff x="4139952" y="1916832"/>
            <a:chExt cx="3990032" cy="3337768"/>
          </a:xfrm>
        </p:grpSpPr>
        <p:sp>
          <p:nvSpPr>
            <p:cNvPr id="26" name="Retângulo de cantos arredondados 25"/>
            <p:cNvSpPr/>
            <p:nvPr/>
          </p:nvSpPr>
          <p:spPr>
            <a:xfrm rot="5400000">
              <a:off x="5309034" y="747750"/>
              <a:ext cx="326132" cy="2664296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o Explicativo 2 (Ênfase) 26"/>
            <p:cNvSpPr/>
            <p:nvPr/>
          </p:nvSpPr>
          <p:spPr>
            <a:xfrm flipH="1">
              <a:off x="5321672" y="4390504"/>
              <a:ext cx="2808312" cy="864096"/>
            </a:xfrm>
            <a:prstGeom prst="accentCallout2">
              <a:avLst>
                <a:gd name="adj1" fmla="val 30052"/>
                <a:gd name="adj2" fmla="val -1797"/>
                <a:gd name="adj3" fmla="val -165110"/>
                <a:gd name="adj4" fmla="val -18134"/>
                <a:gd name="adj5" fmla="val -251484"/>
                <a:gd name="adj6" fmla="val 47705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Copia ou move os  questionários entre os grupos e subgrupos criados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272507" y="2270522"/>
            <a:ext cx="2862857" cy="2886670"/>
            <a:chOff x="4144715" y="1694458"/>
            <a:chExt cx="2862857" cy="2886670"/>
          </a:xfrm>
        </p:grpSpPr>
        <p:sp>
          <p:nvSpPr>
            <p:cNvPr id="29" name="Retângulo de cantos arredondados 28"/>
            <p:cNvSpPr/>
            <p:nvPr/>
          </p:nvSpPr>
          <p:spPr>
            <a:xfrm rot="5400000">
              <a:off x="5368851" y="470322"/>
              <a:ext cx="216024" cy="2664296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exto Explicativo 2 (Ênfase) 29"/>
            <p:cNvSpPr/>
            <p:nvPr/>
          </p:nvSpPr>
          <p:spPr>
            <a:xfrm flipH="1">
              <a:off x="4487292" y="3789040"/>
              <a:ext cx="2520280" cy="792088"/>
            </a:xfrm>
            <a:prstGeom prst="accentCallout2">
              <a:avLst>
                <a:gd name="adj1" fmla="val 26845"/>
                <a:gd name="adj2" fmla="val 100350"/>
                <a:gd name="adj3" fmla="val -48771"/>
                <a:gd name="adj4" fmla="val 129170"/>
                <a:gd name="adj5" fmla="val -246629"/>
                <a:gd name="adj6" fmla="val 113692"/>
              </a:avLst>
            </a:prstGeom>
            <a:solidFill>
              <a:schemeClr val="tx1">
                <a:lumMod val="65000"/>
                <a:lumOff val="35000"/>
                <a:alpha val="43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Informa onde os questionários estão ou serão  armazenados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267744" y="2492896"/>
            <a:ext cx="6408712" cy="3600400"/>
            <a:chOff x="3563888" y="542330"/>
            <a:chExt cx="6408712" cy="3600400"/>
          </a:xfrm>
        </p:grpSpPr>
        <p:sp>
          <p:nvSpPr>
            <p:cNvPr id="32" name="Retângulo de cantos arredondados 31"/>
            <p:cNvSpPr/>
            <p:nvPr/>
          </p:nvSpPr>
          <p:spPr>
            <a:xfrm rot="5400000">
              <a:off x="5904148" y="-1797930"/>
              <a:ext cx="1728192" cy="6408712"/>
            </a:xfrm>
            <a:prstGeom prst="roundRect">
              <a:avLst>
                <a:gd name="adj" fmla="val 5791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Texto Explicativo 2 (Ênfase) 32"/>
            <p:cNvSpPr/>
            <p:nvPr/>
          </p:nvSpPr>
          <p:spPr>
            <a:xfrm flipH="1">
              <a:off x="5796136" y="3350642"/>
              <a:ext cx="2664296" cy="792088"/>
            </a:xfrm>
            <a:prstGeom prst="accentCallout2">
              <a:avLst>
                <a:gd name="adj1" fmla="val 11212"/>
                <a:gd name="adj2" fmla="val -824"/>
                <a:gd name="adj3" fmla="val -5456"/>
                <a:gd name="adj4" fmla="val -42452"/>
                <a:gd name="adj5" fmla="val -137886"/>
                <a:gd name="adj6" fmla="val -48596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Lista e gerencia os questionários criados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 - Criação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66" y="1625600"/>
            <a:ext cx="9156649" cy="522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b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1028" y="3505200"/>
            <a:ext cx="6912322" cy="55245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2775992" y="2001540"/>
            <a:ext cx="1080120" cy="72008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2886233">
            <a:off x="3499128" y="1530793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725984" y="3835648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9121854">
            <a:off x="477452" y="3255605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55776" y="39330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627784" y="4149080"/>
            <a:ext cx="532859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/>
              <a:t>1</a:t>
            </a:r>
            <a:r>
              <a:rPr lang="pt-BR" sz="1400" dirty="0" smtClean="0"/>
              <a:t> – Selecione o grupo ou subgrupo onde a questão será armazenada.</a:t>
            </a:r>
          </a:p>
          <a:p>
            <a:endParaRPr lang="pt-BR" sz="1400" dirty="0" smtClean="0"/>
          </a:p>
          <a:p>
            <a:r>
              <a:rPr lang="pt-BR" sz="1400" b="1" dirty="0" smtClean="0"/>
              <a:t>2</a:t>
            </a:r>
            <a:r>
              <a:rPr lang="pt-BR" sz="1400" dirty="0" smtClean="0"/>
              <a:t> – No botão ações, clique na opção “Nova Questão”.</a:t>
            </a:r>
          </a:p>
          <a:p>
            <a:endParaRPr lang="pt-B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1"/>
            <a:ext cx="9144000" cy="5301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77" y="2516565"/>
            <a:ext cx="7653135" cy="89535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 - Criação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8100" y="1239173"/>
            <a:ext cx="6495864" cy="1253723"/>
            <a:chOff x="4716" y="1224577"/>
            <a:chExt cx="6495864" cy="1253723"/>
          </a:xfrm>
        </p:grpSpPr>
        <p:sp>
          <p:nvSpPr>
            <p:cNvPr id="8" name="Retângulo de cantos arredondados 7"/>
            <p:cNvSpPr/>
            <p:nvPr/>
          </p:nvSpPr>
          <p:spPr>
            <a:xfrm rot="5400000">
              <a:off x="1784564" y="372320"/>
              <a:ext cx="326132" cy="38858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exto Explicativo 2 (Ênfase) 8"/>
            <p:cNvSpPr/>
            <p:nvPr/>
          </p:nvSpPr>
          <p:spPr>
            <a:xfrm flipH="1">
              <a:off x="4124316" y="1224577"/>
              <a:ext cx="2376264" cy="1143372"/>
            </a:xfrm>
            <a:prstGeom prst="accentCallout2">
              <a:avLst>
                <a:gd name="adj1" fmla="val 52627"/>
                <a:gd name="adj2" fmla="val 101196"/>
                <a:gd name="adj3" fmla="val 60086"/>
                <a:gd name="adj4" fmla="val 144567"/>
                <a:gd name="adj5" fmla="val 81647"/>
                <a:gd name="adj6" fmla="val 163049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Campo que permite identificar a questão ao atribuí-la no questionário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1412" y="4648944"/>
            <a:ext cx="7920880" cy="1694284"/>
            <a:chOff x="-33384" y="2114068"/>
            <a:chExt cx="7920880" cy="1694284"/>
          </a:xfrm>
        </p:grpSpPr>
        <p:sp>
          <p:nvSpPr>
            <p:cNvPr id="14" name="Retângulo de cantos arredondados 13"/>
            <p:cNvSpPr/>
            <p:nvPr/>
          </p:nvSpPr>
          <p:spPr>
            <a:xfrm rot="5400000">
              <a:off x="3079914" y="-999230"/>
              <a:ext cx="1694284" cy="792088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exto Explicativo 2 (Ênfase) 14"/>
            <p:cNvSpPr/>
            <p:nvPr/>
          </p:nvSpPr>
          <p:spPr>
            <a:xfrm flipH="1">
              <a:off x="4901260" y="2406292"/>
              <a:ext cx="2376264" cy="1287388"/>
            </a:xfrm>
            <a:prstGeom prst="accentCallout2">
              <a:avLst>
                <a:gd name="adj1" fmla="val 52627"/>
                <a:gd name="adj2" fmla="val 101196"/>
                <a:gd name="adj3" fmla="val 45646"/>
                <a:gd name="adj4" fmla="val 101276"/>
                <a:gd name="adj5" fmla="val 107472"/>
                <a:gd name="adj6" fmla="val 101052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Preenchimento das alternativas. No 1º campo sempre a alternativa correta.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192514" y="221416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3PNT1-GP01</a:t>
            </a:r>
            <a:endParaRPr lang="pt-BR" sz="1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8100" y="2511946"/>
            <a:ext cx="3885828" cy="1872208"/>
            <a:chOff x="-147684" y="2325900"/>
            <a:chExt cx="3885828" cy="1872208"/>
          </a:xfrm>
        </p:grpSpPr>
        <p:sp>
          <p:nvSpPr>
            <p:cNvPr id="11" name="Retângulo de cantos arredondados 10"/>
            <p:cNvSpPr/>
            <p:nvPr/>
          </p:nvSpPr>
          <p:spPr>
            <a:xfrm rot="5400000">
              <a:off x="859126" y="1319090"/>
              <a:ext cx="1872208" cy="3885828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exto Explicativo 2 (Ênfase) 11"/>
            <p:cNvSpPr/>
            <p:nvPr/>
          </p:nvSpPr>
          <p:spPr>
            <a:xfrm flipH="1">
              <a:off x="749812" y="2976441"/>
              <a:ext cx="2376264" cy="1143372"/>
            </a:xfrm>
            <a:prstGeom prst="accentCallout2">
              <a:avLst>
                <a:gd name="adj1" fmla="val 52627"/>
                <a:gd name="adj2" fmla="val 101196"/>
                <a:gd name="adj3" fmla="val 88133"/>
                <a:gd name="adj4" fmla="val 101142"/>
                <a:gd name="adj5" fmla="val 53601"/>
                <a:gd name="adj6" fmla="val 100919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Campo para preenchimento do enunciado da questão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217341" y="6368628"/>
            <a:ext cx="7171084" cy="389632"/>
            <a:chOff x="-875560" y="6057616"/>
            <a:chExt cx="5672774" cy="389632"/>
          </a:xfrm>
        </p:grpSpPr>
        <p:sp>
          <p:nvSpPr>
            <p:cNvPr id="23" name="Retângulo de cantos arredondados 22"/>
            <p:cNvSpPr/>
            <p:nvPr/>
          </p:nvSpPr>
          <p:spPr>
            <a:xfrm rot="5400000">
              <a:off x="-83472" y="5265528"/>
              <a:ext cx="288032" cy="1872208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exto Explicativo 2 (Ênfase) 23"/>
            <p:cNvSpPr/>
            <p:nvPr/>
          </p:nvSpPr>
          <p:spPr>
            <a:xfrm flipH="1">
              <a:off x="1664259" y="6087208"/>
              <a:ext cx="3132955" cy="360040"/>
            </a:xfrm>
            <a:prstGeom prst="accentCallout2">
              <a:avLst>
                <a:gd name="adj1" fmla="val 52627"/>
                <a:gd name="adj2" fmla="val 101196"/>
                <a:gd name="adj3" fmla="val 26058"/>
                <a:gd name="adj4" fmla="val 109400"/>
                <a:gd name="adj5" fmla="val 35543"/>
                <a:gd name="adj6" fmla="val 121847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Embaralha as alternativas por padrão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503119" y="1206758"/>
            <a:ext cx="1576628" cy="1214131"/>
            <a:chOff x="7503119" y="1206758"/>
            <a:chExt cx="1576628" cy="1214131"/>
          </a:xfrm>
        </p:grpSpPr>
        <p:sp>
          <p:nvSpPr>
            <p:cNvPr id="25" name="Elipse 24"/>
            <p:cNvSpPr/>
            <p:nvPr/>
          </p:nvSpPr>
          <p:spPr>
            <a:xfrm>
              <a:off x="7503119" y="1700809"/>
              <a:ext cx="1080120" cy="720080"/>
            </a:xfrm>
            <a:prstGeom prst="ellipse">
              <a:avLst/>
            </a:prstGeom>
            <a:solidFill>
              <a:srgbClr val="FFFFFF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Seta para baixo 25"/>
            <p:cNvSpPr/>
            <p:nvPr/>
          </p:nvSpPr>
          <p:spPr>
            <a:xfrm rot="2886233">
              <a:off x="8251655" y="1242762"/>
              <a:ext cx="864096" cy="7920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427984" y="2609831"/>
            <a:ext cx="1372829" cy="1550699"/>
            <a:chOff x="-147687" y="2325900"/>
            <a:chExt cx="3221008" cy="2002014"/>
          </a:xfrm>
        </p:grpSpPr>
        <p:sp>
          <p:nvSpPr>
            <p:cNvPr id="29" name="Retângulo de cantos arredondados 28"/>
            <p:cNvSpPr/>
            <p:nvPr/>
          </p:nvSpPr>
          <p:spPr>
            <a:xfrm rot="5400000">
              <a:off x="3060" y="2175153"/>
              <a:ext cx="543250" cy="844743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exto Explicativo 2 (Ênfase) 29"/>
            <p:cNvSpPr/>
            <p:nvPr/>
          </p:nvSpPr>
          <p:spPr>
            <a:xfrm flipH="1">
              <a:off x="697057" y="3184542"/>
              <a:ext cx="2376264" cy="1143372"/>
            </a:xfrm>
            <a:prstGeom prst="accentCallout2">
              <a:avLst>
                <a:gd name="adj1" fmla="val 52627"/>
                <a:gd name="adj2" fmla="val 101196"/>
                <a:gd name="adj3" fmla="val 41886"/>
                <a:gd name="adj4" fmla="val 121832"/>
                <a:gd name="adj5" fmla="val -28138"/>
                <a:gd name="adj6" fmla="val 121609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Inser</a:t>
              </a:r>
              <a:r>
                <a:rPr lang="pt-BR" dirty="0" smtClean="0">
                  <a:solidFill>
                    <a:schemeClr val="tx1"/>
                  </a:solidFill>
                </a:rPr>
                <a:t>e imagens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84340" y="4701774"/>
            <a:ext cx="1721076" cy="1381744"/>
            <a:chOff x="284822" y="2544030"/>
            <a:chExt cx="4038085" cy="1783886"/>
          </a:xfrm>
        </p:grpSpPr>
        <p:sp>
          <p:nvSpPr>
            <p:cNvPr id="32" name="Retângulo de cantos arredondados 31"/>
            <p:cNvSpPr/>
            <p:nvPr/>
          </p:nvSpPr>
          <p:spPr>
            <a:xfrm rot="5400000">
              <a:off x="2864280" y="2869289"/>
              <a:ext cx="1783886" cy="1133368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Texto Explicativo 2 (Ênfase) 32"/>
            <p:cNvSpPr/>
            <p:nvPr/>
          </p:nvSpPr>
          <p:spPr>
            <a:xfrm flipH="1">
              <a:off x="284822" y="3112445"/>
              <a:ext cx="2376265" cy="1143372"/>
            </a:xfrm>
            <a:prstGeom prst="accentCallout2">
              <a:avLst>
                <a:gd name="adj1" fmla="val 50476"/>
                <a:gd name="adj2" fmla="val -2256"/>
                <a:gd name="adj3" fmla="val -12965"/>
                <a:gd name="adj4" fmla="val -10774"/>
                <a:gd name="adj5" fmla="val 18110"/>
                <a:gd name="adj6" fmla="val -20402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Informa </a:t>
              </a:r>
              <a:r>
                <a:rPr lang="pt-BR" sz="1400" dirty="0" smtClean="0">
                  <a:solidFill>
                    <a:schemeClr val="tx1"/>
                  </a:solidFill>
                </a:rPr>
                <a:t>alternativa</a:t>
              </a:r>
              <a:r>
                <a:rPr lang="pt-BR" sz="1600" dirty="0" smtClean="0">
                  <a:solidFill>
                    <a:schemeClr val="tx1"/>
                  </a:solidFill>
                </a:rPr>
                <a:t> correta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53464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602384" y="3513709"/>
            <a:ext cx="24016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smtClean="0"/>
              <a:t>3PNT1-GP01</a:t>
            </a:r>
            <a:endParaRPr lang="pt-BR" sz="9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02384" y="3789090"/>
            <a:ext cx="246732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smtClean="0"/>
              <a:t>3PNT1-GP02</a:t>
            </a:r>
            <a:endParaRPr lang="pt-BR" sz="9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 - Criação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013620" y="2696220"/>
            <a:ext cx="7092280" cy="3460328"/>
            <a:chOff x="614688" y="-702752"/>
            <a:chExt cx="7092280" cy="3460328"/>
          </a:xfrm>
        </p:grpSpPr>
        <p:sp>
          <p:nvSpPr>
            <p:cNvPr id="11" name="Retângulo de cantos arredondados 10"/>
            <p:cNvSpPr/>
            <p:nvPr/>
          </p:nvSpPr>
          <p:spPr>
            <a:xfrm rot="5400000">
              <a:off x="3404744" y="-3492808"/>
              <a:ext cx="1512168" cy="709228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exto Explicativo 2 (Ênfase) 11"/>
            <p:cNvSpPr/>
            <p:nvPr/>
          </p:nvSpPr>
          <p:spPr>
            <a:xfrm flipH="1">
              <a:off x="4541220" y="1614204"/>
              <a:ext cx="2376264" cy="1143372"/>
            </a:xfrm>
            <a:prstGeom prst="accentCallout2">
              <a:avLst>
                <a:gd name="adj1" fmla="val 52627"/>
                <a:gd name="adj2" fmla="val 101196"/>
                <a:gd name="adj3" fmla="val 60086"/>
                <a:gd name="adj4" fmla="val 144567"/>
                <a:gd name="adj5" fmla="val -69554"/>
                <a:gd name="adj6" fmla="val 191709"/>
              </a:avLst>
            </a:prstGeom>
            <a:solidFill>
              <a:schemeClr val="accent6">
                <a:lumMod val="75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Conforme as questões são criadas elas, são listadas.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Criação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1" y="1628800"/>
            <a:ext cx="9170047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627784" y="4149080"/>
            <a:ext cx="532859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/>
              <a:t>1</a:t>
            </a:r>
            <a:r>
              <a:rPr lang="pt-BR" sz="1400" dirty="0" smtClean="0"/>
              <a:t> – Selecione o grupo ou subgrupo para armazenar o questionário.</a:t>
            </a:r>
          </a:p>
          <a:p>
            <a:endParaRPr lang="pt-BR" sz="1400" dirty="0" smtClean="0"/>
          </a:p>
          <a:p>
            <a:r>
              <a:rPr lang="pt-BR" sz="1400" b="1" dirty="0" smtClean="0"/>
              <a:t>2</a:t>
            </a:r>
            <a:r>
              <a:rPr lang="pt-BR" sz="1400" dirty="0" smtClean="0"/>
              <a:t> – No botão ações, selecione na opção “Novo” e escolha o tipo de questionário</a:t>
            </a:r>
          </a:p>
        </p:txBody>
      </p:sp>
      <p:sp>
        <p:nvSpPr>
          <p:cNvPr id="9" name="Elipse 8"/>
          <p:cNvSpPr/>
          <p:nvPr/>
        </p:nvSpPr>
        <p:spPr>
          <a:xfrm>
            <a:off x="2775992" y="2001540"/>
            <a:ext cx="2732112" cy="106742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2886233">
            <a:off x="5099328" y="174669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65945" y="3331592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9121854">
            <a:off x="117413" y="2751549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3" y="1484784"/>
            <a:ext cx="7060243" cy="537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por Escolha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17524" y="2031820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2305517">
            <a:off x="548102" y="144606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608102" y="4182535"/>
            <a:ext cx="939562" cy="31706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613" y="3822948"/>
            <a:ext cx="5400600" cy="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ta para baixo 11"/>
          <p:cNvSpPr/>
          <p:nvPr/>
        </p:nvSpPr>
        <p:spPr>
          <a:xfrm rot="19785499">
            <a:off x="392190" y="3520693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3" y="3811265"/>
            <a:ext cx="256466" cy="8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ipse 19"/>
          <p:cNvSpPr/>
          <p:nvPr/>
        </p:nvSpPr>
        <p:spPr>
          <a:xfrm>
            <a:off x="6282220" y="3477420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20198083">
            <a:off x="5917774" y="284779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22" name="Imagem 21" descr="bran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9887" y="5438775"/>
            <a:ext cx="6277645" cy="552450"/>
          </a:xfrm>
          <a:prstGeom prst="rect">
            <a:avLst/>
          </a:prstGeom>
        </p:spPr>
      </p:pic>
      <p:pic>
        <p:nvPicPr>
          <p:cNvPr id="23" name="Imagem 22" descr="bran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055" y="4149080"/>
            <a:ext cx="5400601" cy="47526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691680" y="3717032"/>
            <a:ext cx="435506" cy="893123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2562524">
            <a:off x="1836207" y="3250505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435428" y="2049810"/>
            <a:ext cx="1619672" cy="35394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400" b="1" dirty="0" smtClean="0"/>
              <a:t>1</a:t>
            </a:r>
            <a:r>
              <a:rPr lang="pt-BR" sz="1400" dirty="0" smtClean="0"/>
              <a:t> – Informa o nome do questionário</a:t>
            </a:r>
          </a:p>
          <a:p>
            <a:pPr algn="r"/>
            <a:endParaRPr lang="pt-BR" sz="1400" dirty="0" smtClean="0"/>
          </a:p>
          <a:p>
            <a:pPr algn="r"/>
            <a:r>
              <a:rPr lang="pt-BR" sz="1400" b="1" dirty="0" smtClean="0"/>
              <a:t>2</a:t>
            </a:r>
            <a:r>
              <a:rPr lang="pt-BR" sz="1400" dirty="0" smtClean="0"/>
              <a:t> – Adiciona a introdução do Questionário</a:t>
            </a:r>
          </a:p>
          <a:p>
            <a:pPr algn="r"/>
            <a:endParaRPr lang="pt-BR" sz="1400" dirty="0" smtClean="0"/>
          </a:p>
          <a:p>
            <a:pPr algn="r"/>
            <a:r>
              <a:rPr lang="pt-BR" sz="1400" b="1" dirty="0" smtClean="0"/>
              <a:t>3</a:t>
            </a:r>
            <a:r>
              <a:rPr lang="pt-BR" sz="1400" dirty="0" smtClean="0"/>
              <a:t> – Filtra as questões</a:t>
            </a:r>
          </a:p>
          <a:p>
            <a:pPr algn="r"/>
            <a:endParaRPr lang="pt-BR" sz="1400" dirty="0" smtClean="0"/>
          </a:p>
          <a:p>
            <a:pPr algn="r"/>
            <a:r>
              <a:rPr lang="pt-BR" sz="1400" b="1" dirty="0" smtClean="0"/>
              <a:t>4</a:t>
            </a:r>
            <a:r>
              <a:rPr lang="pt-BR" sz="1400" dirty="0" smtClean="0"/>
              <a:t> – Escolhe as questões que serão aplicadas</a:t>
            </a:r>
          </a:p>
          <a:p>
            <a:pPr algn="r"/>
            <a:endParaRPr lang="pt-BR" sz="1400" dirty="0" smtClean="0"/>
          </a:p>
          <a:p>
            <a:pPr algn="r"/>
            <a:r>
              <a:rPr lang="pt-BR" sz="1400" b="1" dirty="0" smtClean="0"/>
              <a:t>5</a:t>
            </a:r>
            <a:r>
              <a:rPr lang="pt-BR" sz="1400" dirty="0" smtClean="0"/>
              <a:t> – Adiciona as questões</a:t>
            </a:r>
          </a:p>
        </p:txBody>
      </p:sp>
      <p:sp>
        <p:nvSpPr>
          <p:cNvPr id="25" name="Elipse 24"/>
          <p:cNvSpPr/>
          <p:nvPr/>
        </p:nvSpPr>
        <p:spPr>
          <a:xfrm>
            <a:off x="251520" y="2564904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 rot="4030571">
            <a:off x="1144185" y="214464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15" grpId="0" animBg="1"/>
      <p:bldP spid="16" grpId="0" animBg="1"/>
      <p:bldP spid="24" grpId="0" uiExpand="1" build="allAtOnce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56" y="1512605"/>
            <a:ext cx="7812360" cy="5334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por Sorteio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83568" y="1916832"/>
            <a:ext cx="6480720" cy="792088"/>
            <a:chOff x="497784" y="1711736"/>
            <a:chExt cx="6480720" cy="792088"/>
          </a:xfrm>
        </p:grpSpPr>
        <p:sp>
          <p:nvSpPr>
            <p:cNvPr id="7" name="Retângulo de cantos arredondados 6"/>
            <p:cNvSpPr/>
            <p:nvPr/>
          </p:nvSpPr>
          <p:spPr>
            <a:xfrm rot="5400000">
              <a:off x="1590604" y="874854"/>
              <a:ext cx="334640" cy="2520280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xto Explicativo 2 (Ênfase) 7"/>
            <p:cNvSpPr/>
            <p:nvPr/>
          </p:nvSpPr>
          <p:spPr>
            <a:xfrm flipH="1">
              <a:off x="4602240" y="1711736"/>
              <a:ext cx="2376264" cy="792088"/>
            </a:xfrm>
            <a:prstGeom prst="accentCallout2">
              <a:avLst>
                <a:gd name="adj1" fmla="val 52627"/>
                <a:gd name="adj2" fmla="val 101196"/>
                <a:gd name="adj3" fmla="val 39537"/>
                <a:gd name="adj4" fmla="val 166479"/>
                <a:gd name="adj5" fmla="val 57489"/>
                <a:gd name="adj6" fmla="val 166523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Nome do questionário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83568" y="2503782"/>
            <a:ext cx="6480720" cy="1573290"/>
            <a:chOff x="497784" y="1967674"/>
            <a:chExt cx="6480720" cy="1573290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971279" y="1494179"/>
              <a:ext cx="1573290" cy="2520280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o Explicativo 2 (Ênfase) 10"/>
            <p:cNvSpPr/>
            <p:nvPr/>
          </p:nvSpPr>
          <p:spPr>
            <a:xfrm flipH="1">
              <a:off x="4602240" y="2532852"/>
              <a:ext cx="2376264" cy="792088"/>
            </a:xfrm>
            <a:prstGeom prst="accentCallout2">
              <a:avLst>
                <a:gd name="adj1" fmla="val 52627"/>
                <a:gd name="adj2" fmla="val 101196"/>
                <a:gd name="adj3" fmla="val 39537"/>
                <a:gd name="adj4" fmla="val 166479"/>
                <a:gd name="adj5" fmla="val 57489"/>
                <a:gd name="adj6" fmla="val 166523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Parte inicial do questionário (Introdução)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3568" y="4087958"/>
            <a:ext cx="6480720" cy="1573290"/>
            <a:chOff x="497784" y="1967674"/>
            <a:chExt cx="6480720" cy="1573290"/>
          </a:xfrm>
        </p:grpSpPr>
        <p:sp>
          <p:nvSpPr>
            <p:cNvPr id="16" name="Retângulo de cantos arredondados 15"/>
            <p:cNvSpPr/>
            <p:nvPr/>
          </p:nvSpPr>
          <p:spPr>
            <a:xfrm rot="5400000">
              <a:off x="971279" y="1494179"/>
              <a:ext cx="1573290" cy="2520280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o Explicativo 2 (Ênfase) 16"/>
            <p:cNvSpPr/>
            <p:nvPr/>
          </p:nvSpPr>
          <p:spPr>
            <a:xfrm flipH="1">
              <a:off x="4602240" y="2532852"/>
              <a:ext cx="2376264" cy="792088"/>
            </a:xfrm>
            <a:prstGeom prst="accentCallout2">
              <a:avLst>
                <a:gd name="adj1" fmla="val 52627"/>
                <a:gd name="adj2" fmla="val 101196"/>
                <a:gd name="adj3" fmla="val 39537"/>
                <a:gd name="adj4" fmla="val 166479"/>
                <a:gd name="adj5" fmla="val 57489"/>
                <a:gd name="adj6" fmla="val 166523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Seleciona o(s) grupos de questões que poderão ser sorteados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55575" y="5805264"/>
            <a:ext cx="7128793" cy="864096"/>
            <a:chOff x="790316" y="1712816"/>
            <a:chExt cx="5850650" cy="650153"/>
          </a:xfrm>
        </p:grpSpPr>
        <p:sp>
          <p:nvSpPr>
            <p:cNvPr id="22" name="Retângulo de cantos arredondados 21"/>
            <p:cNvSpPr/>
            <p:nvPr/>
          </p:nvSpPr>
          <p:spPr>
            <a:xfrm rot="5400000">
              <a:off x="1507886" y="1428684"/>
              <a:ext cx="162537" cy="1597677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Texto Explicativo 2 (Ênfase) 22"/>
            <p:cNvSpPr/>
            <p:nvPr/>
          </p:nvSpPr>
          <p:spPr>
            <a:xfrm flipH="1">
              <a:off x="4081307" y="1712816"/>
              <a:ext cx="2559659" cy="650153"/>
            </a:xfrm>
            <a:prstGeom prst="accentCallout2">
              <a:avLst>
                <a:gd name="adj1" fmla="val 55987"/>
                <a:gd name="adj2" fmla="val 100865"/>
                <a:gd name="adj3" fmla="val 81530"/>
                <a:gd name="adj4" fmla="val 138050"/>
                <a:gd name="adj5" fmla="val 82054"/>
                <a:gd name="adj6" fmla="val 165620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Informa a qtd. de questões  total que podem ser sorteadas no grupo ou em um sub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por Sorteio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14888" y="783640"/>
            <a:ext cx="462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avançado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12" y="1510184"/>
            <a:ext cx="7763343" cy="530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486083" y="6065516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20198083">
            <a:off x="121637" y="5486686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1447" y="3726644"/>
            <a:ext cx="7773241" cy="26377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ipse 11"/>
          <p:cNvSpPr/>
          <p:nvPr/>
        </p:nvSpPr>
        <p:spPr>
          <a:xfrm>
            <a:off x="3113868" y="4506738"/>
            <a:ext cx="1314116" cy="362421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2426222">
            <a:off x="4005591" y="3915357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6228181" y="3933056"/>
            <a:ext cx="2160242" cy="2291557"/>
            <a:chOff x="-756262" y="2285807"/>
            <a:chExt cx="4724568" cy="2976533"/>
          </a:xfrm>
        </p:grpSpPr>
        <p:sp>
          <p:nvSpPr>
            <p:cNvPr id="15" name="Retângulo de cantos arredondados 14"/>
            <p:cNvSpPr/>
            <p:nvPr/>
          </p:nvSpPr>
          <p:spPr>
            <a:xfrm rot="5400000">
              <a:off x="1119679" y="3756924"/>
              <a:ext cx="1435974" cy="1574857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exto Explicativo 2 (Ênfase) 15"/>
            <p:cNvSpPr/>
            <p:nvPr/>
          </p:nvSpPr>
          <p:spPr>
            <a:xfrm flipH="1">
              <a:off x="-756262" y="2285807"/>
              <a:ext cx="4724568" cy="1028853"/>
            </a:xfrm>
            <a:prstGeom prst="accentCallout2">
              <a:avLst>
                <a:gd name="adj1" fmla="val 95917"/>
                <a:gd name="adj2" fmla="val 101196"/>
                <a:gd name="adj3" fmla="val 138695"/>
                <a:gd name="adj4" fmla="val 88510"/>
                <a:gd name="adj5" fmla="val 150070"/>
                <a:gd name="adj6" fmla="val 60343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Indica a qtd. de questões por grupo subgrupo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04" y="2636912"/>
            <a:ext cx="8872725" cy="2286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123727" y="3429000"/>
            <a:ext cx="6768754" cy="2503264"/>
            <a:chOff x="-756259" y="3969384"/>
            <a:chExt cx="5354506" cy="2503264"/>
          </a:xfrm>
        </p:grpSpPr>
        <p:sp>
          <p:nvSpPr>
            <p:cNvPr id="7" name="Retângulo de cantos arredondados 6"/>
            <p:cNvSpPr/>
            <p:nvPr/>
          </p:nvSpPr>
          <p:spPr>
            <a:xfrm rot="5400000">
              <a:off x="1308925" y="1904200"/>
              <a:ext cx="1224137" cy="5354506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xto Explicativo 2 (Ênfase) 7"/>
            <p:cNvSpPr/>
            <p:nvPr/>
          </p:nvSpPr>
          <p:spPr>
            <a:xfrm flipH="1">
              <a:off x="1664258" y="6112608"/>
              <a:ext cx="2706136" cy="360040"/>
            </a:xfrm>
            <a:prstGeom prst="accentCallout2">
              <a:avLst>
                <a:gd name="adj1" fmla="val 52627"/>
                <a:gd name="adj2" fmla="val 101196"/>
                <a:gd name="adj3" fmla="val 26058"/>
                <a:gd name="adj4" fmla="val 109400"/>
                <a:gd name="adj5" fmla="val -253795"/>
                <a:gd name="adj6" fmla="val 148640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Lista dos questionários criados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 de cantos arredondados 8"/>
          <p:cNvSpPr/>
          <p:nvPr/>
        </p:nvSpPr>
        <p:spPr>
          <a:xfrm rot="5400000">
            <a:off x="2663788" y="2901641"/>
            <a:ext cx="360040" cy="1296144"/>
          </a:xfrm>
          <a:prstGeom prst="roundRect">
            <a:avLst>
              <a:gd name="adj" fmla="val 51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2 (Ênfase) 9"/>
          <p:cNvSpPr/>
          <p:nvPr/>
        </p:nvSpPr>
        <p:spPr>
          <a:xfrm flipH="1">
            <a:off x="4653532" y="1988840"/>
            <a:ext cx="3888432" cy="432048"/>
          </a:xfrm>
          <a:prstGeom prst="accentCallout2">
            <a:avLst>
              <a:gd name="adj1" fmla="val 52627"/>
              <a:gd name="adj2" fmla="val 101196"/>
              <a:gd name="adj3" fmla="val 131880"/>
              <a:gd name="adj4" fmla="val 125364"/>
              <a:gd name="adj5" fmla="val 320085"/>
              <a:gd name="adj6" fmla="val 130008"/>
            </a:avLst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Grupo onde o questionário foi gravado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1"/>
            <a:ext cx="7020272" cy="98072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205184"/>
            <a:ext cx="2133600" cy="365125"/>
          </a:xfrm>
        </p:spPr>
        <p:txBody>
          <a:bodyPr/>
          <a:lstStyle/>
          <a:p>
            <a:pPr>
              <a:defRPr/>
            </a:pPr>
            <a:fld id="{4885B445-A8B0-4DBC-8F87-A062D34AF6F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179512" y="1556792"/>
            <a:ext cx="338207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Duração: </a:t>
            </a:r>
            <a:r>
              <a:rPr lang="pt-BR" b="1" dirty="0" smtClean="0">
                <a:solidFill>
                  <a:schemeClr val="bg1"/>
                </a:solidFill>
              </a:rPr>
              <a:t>2h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691679" y="2132856"/>
            <a:ext cx="7060523" cy="596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Ambientação do Questionário Digital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691679" y="2858750"/>
            <a:ext cx="7058671" cy="596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Questões – Definição da estrutura de pastas e criação utilizando a configuração padrão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91680" y="3550660"/>
            <a:ext cx="7056784" cy="59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Questionários – Definição da estrutura de pastas e criação utilizando a configuração padrão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691680" y="4250747"/>
            <a:ext cx="7056784" cy="616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Questionários – Como disponibilizá-los no SIGA?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691680" y="4985347"/>
            <a:ext cx="7056784" cy="59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Encerrando um questionário</a:t>
            </a:r>
            <a:endParaRPr lang="pt-BR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91680" y="5705427"/>
            <a:ext cx="7056784" cy="59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Relatórios analíticos</a:t>
            </a:r>
            <a:endParaRPr lang="pt-BR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42828"/>
            <a:ext cx="762000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ipse 13"/>
          <p:cNvSpPr/>
          <p:nvPr/>
        </p:nvSpPr>
        <p:spPr>
          <a:xfrm>
            <a:off x="521580" y="4168304"/>
            <a:ext cx="1080120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2305517">
            <a:off x="1052158" y="358254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71600" y="46319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Editar a avaliação já criada / ou criá-la.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136" y="5194895"/>
            <a:ext cx="4648200" cy="111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Elipse 18"/>
          <p:cNvSpPr/>
          <p:nvPr/>
        </p:nvSpPr>
        <p:spPr>
          <a:xfrm>
            <a:off x="5061768" y="5554935"/>
            <a:ext cx="504056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rot="2305517">
            <a:off x="5188934" y="4945586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1600" y="1556792"/>
            <a:ext cx="896448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1600" dirty="0" smtClean="0"/>
              <a:t>Para realizar o questionário é necessário associá-lo em uma avaliação do plano de avaliações  ou em uma tarefa.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600" dirty="0" smtClean="0"/>
              <a:t>A avaliação deve ser/estar vinculada a uma aula.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600" dirty="0" smtClean="0"/>
              <a:t>A aula deve estar / ser liberada.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84168" y="783640"/>
            <a:ext cx="45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Avaliações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 animBg="1"/>
      <p:bldP spid="20" grpId="0" animBg="1"/>
      <p:bldP spid="11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17" y="1600200"/>
            <a:ext cx="712096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43425" t="47728"/>
          <a:stretch/>
        </p:blipFill>
        <p:spPr>
          <a:xfrm>
            <a:off x="3750562" y="3524983"/>
            <a:ext cx="4959174" cy="285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884605" y="2628020"/>
            <a:ext cx="3024336" cy="2025115"/>
            <a:chOff x="2778721" y="5972871"/>
            <a:chExt cx="2392437" cy="2025115"/>
          </a:xfrm>
        </p:grpSpPr>
        <p:sp>
          <p:nvSpPr>
            <p:cNvPr id="7" name="Retângulo de cantos arredondados 6"/>
            <p:cNvSpPr/>
            <p:nvPr/>
          </p:nvSpPr>
          <p:spPr>
            <a:xfrm rot="5400000">
              <a:off x="3679321" y="6846870"/>
              <a:ext cx="331107" cy="1971126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xto Explicativo 2 (Ênfase) 7"/>
            <p:cNvSpPr/>
            <p:nvPr/>
          </p:nvSpPr>
          <p:spPr>
            <a:xfrm flipH="1">
              <a:off x="2778721" y="5972871"/>
              <a:ext cx="2392437" cy="720080"/>
            </a:xfrm>
            <a:prstGeom prst="accentCallout2">
              <a:avLst>
                <a:gd name="adj1" fmla="val 32786"/>
                <a:gd name="adj2" fmla="val -216"/>
                <a:gd name="adj3" fmla="val 210894"/>
                <a:gd name="adj4" fmla="val -19586"/>
                <a:gd name="adj5" fmla="val 260879"/>
                <a:gd name="adj6" fmla="val 14032"/>
              </a:avLst>
            </a:prstGeom>
            <a:solidFill>
              <a:schemeClr val="tx2">
                <a:lumMod val="60000"/>
                <a:lumOff val="40000"/>
                <a:alpha val="43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Habilita associar questionários na avaliação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99725" y="3683187"/>
            <a:ext cx="6092554" cy="1546013"/>
            <a:chOff x="2398941" y="6728498"/>
            <a:chExt cx="4819586" cy="1546013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5910934" y="6966918"/>
              <a:ext cx="307432" cy="2307754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o Explicativo 2 (Ênfase) 10"/>
            <p:cNvSpPr/>
            <p:nvPr/>
          </p:nvSpPr>
          <p:spPr>
            <a:xfrm flipH="1">
              <a:off x="2398941" y="6728498"/>
              <a:ext cx="2001232" cy="576064"/>
            </a:xfrm>
            <a:prstGeom prst="accentCallout2">
              <a:avLst>
                <a:gd name="adj1" fmla="val 32786"/>
                <a:gd name="adj2" fmla="val -216"/>
                <a:gd name="adj3" fmla="val 135959"/>
                <a:gd name="adj4" fmla="val -8821"/>
                <a:gd name="adj5" fmla="val 245865"/>
                <a:gd name="adj6" fmla="val -25485"/>
              </a:avLst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Seleciona o grupo do questionário desejado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99725" y="4941168"/>
            <a:ext cx="7261830" cy="660165"/>
            <a:chOff x="2569831" y="7452295"/>
            <a:chExt cx="5744556" cy="660165"/>
          </a:xfrm>
        </p:grpSpPr>
        <p:sp>
          <p:nvSpPr>
            <p:cNvPr id="13" name="Retângulo de cantos arredondados 12"/>
            <p:cNvSpPr/>
            <p:nvPr/>
          </p:nvSpPr>
          <p:spPr>
            <a:xfrm rot="5400000">
              <a:off x="6554414" y="6352487"/>
              <a:ext cx="298077" cy="3221869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o Explicativo 2 (Ênfase) 13"/>
            <p:cNvSpPr/>
            <p:nvPr/>
          </p:nvSpPr>
          <p:spPr>
            <a:xfrm flipH="1">
              <a:off x="2569831" y="7452295"/>
              <a:ext cx="1993698" cy="576064"/>
            </a:xfrm>
            <a:prstGeom prst="accentCallout2">
              <a:avLst>
                <a:gd name="adj1" fmla="val 32786"/>
                <a:gd name="adj2" fmla="val -216"/>
                <a:gd name="adj3" fmla="val 48215"/>
                <a:gd name="adj4" fmla="val -9420"/>
                <a:gd name="adj5" fmla="val 90440"/>
                <a:gd name="adj6" fmla="val -26553"/>
              </a:avLst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Seleciona o questionário a ser aplicado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tângulo de cantos arredondados 14"/>
          <p:cNvSpPr/>
          <p:nvPr/>
        </p:nvSpPr>
        <p:spPr>
          <a:xfrm rot="5400000">
            <a:off x="8292536" y="5272275"/>
            <a:ext cx="298078" cy="360041"/>
          </a:xfrm>
          <a:prstGeom prst="roundRect">
            <a:avLst>
              <a:gd name="adj" fmla="val 5136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 2 (Ênfase) 15"/>
          <p:cNvSpPr/>
          <p:nvPr/>
        </p:nvSpPr>
        <p:spPr>
          <a:xfrm flipH="1">
            <a:off x="7289446" y="4341212"/>
            <a:ext cx="1152129" cy="504056"/>
          </a:xfrm>
          <a:prstGeom prst="accentCallout2">
            <a:avLst>
              <a:gd name="adj1" fmla="val 67052"/>
              <a:gd name="adj2" fmla="val -1870"/>
              <a:gd name="adj3" fmla="val 132132"/>
              <a:gd name="adj4" fmla="val -19050"/>
              <a:gd name="adj5" fmla="val 187962"/>
              <a:gd name="adj6" fmla="val -6097"/>
            </a:avLst>
          </a:prstGeom>
          <a:solidFill>
            <a:schemeClr val="tx2">
              <a:lumMod val="60000"/>
              <a:lumOff val="40000"/>
              <a:alpha val="4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Configurações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84168" y="783640"/>
            <a:ext cx="45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Avaliações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632604" cy="2160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72805"/>
            <a:ext cx="7924800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678296" y="2363390"/>
            <a:ext cx="1170100" cy="311622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305517">
            <a:off x="1196174" y="173953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543076" y="3992364"/>
            <a:ext cx="1170100" cy="311622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305517">
            <a:off x="3060954" y="336850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41798"/>
            <a:ext cx="7924800" cy="32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611560" y="2475380"/>
            <a:ext cx="7056784" cy="2897833"/>
            <a:chOff x="1807066" y="4346212"/>
            <a:chExt cx="5582351" cy="2061922"/>
          </a:xfrm>
        </p:grpSpPr>
        <p:sp>
          <p:nvSpPr>
            <p:cNvPr id="12" name="Retângulo de cantos arredondados 11"/>
            <p:cNvSpPr/>
            <p:nvPr/>
          </p:nvSpPr>
          <p:spPr>
            <a:xfrm rot="5400000">
              <a:off x="3926442" y="3059083"/>
              <a:ext cx="1229675" cy="5468427"/>
            </a:xfrm>
            <a:prstGeom prst="roundRect">
              <a:avLst>
                <a:gd name="adj" fmla="val 5136"/>
              </a:avLst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o Explicativo 2 (Ênfase) 12"/>
            <p:cNvSpPr/>
            <p:nvPr/>
          </p:nvSpPr>
          <p:spPr>
            <a:xfrm flipH="1">
              <a:off x="5224831" y="4346212"/>
              <a:ext cx="2164586" cy="576064"/>
            </a:xfrm>
            <a:prstGeom prst="accentCallout2">
              <a:avLst>
                <a:gd name="adj1" fmla="val 32786"/>
                <a:gd name="adj2" fmla="val -216"/>
                <a:gd name="adj3" fmla="val 93851"/>
                <a:gd name="adj4" fmla="val -19565"/>
                <a:gd name="adj5" fmla="val 148518"/>
                <a:gd name="adj6" fmla="val 6285"/>
              </a:avLst>
            </a:prstGeom>
            <a:solidFill>
              <a:schemeClr val="accent5">
                <a:lumMod val="40000"/>
                <a:lumOff val="60000"/>
                <a:alpha val="43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Define onde a prova será realizada.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Elipse 13"/>
          <p:cNvSpPr/>
          <p:nvPr/>
        </p:nvSpPr>
        <p:spPr>
          <a:xfrm>
            <a:off x="3486608" y="2782740"/>
            <a:ext cx="1170100" cy="311622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9235064">
            <a:off x="3094415" y="215188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517" y="1600200"/>
            <a:ext cx="712096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661692" y="1929532"/>
            <a:ext cx="522028" cy="311622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2305517">
            <a:off x="2857630" y="129297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20" y="2132856"/>
            <a:ext cx="871093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de cantos arredondados 5"/>
          <p:cNvSpPr/>
          <p:nvPr/>
        </p:nvSpPr>
        <p:spPr>
          <a:xfrm rot="5400000">
            <a:off x="6126583" y="3331593"/>
            <a:ext cx="216025" cy="2664295"/>
          </a:xfrm>
          <a:prstGeom prst="roundRect">
            <a:avLst>
              <a:gd name="adj" fmla="val 5136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2305517">
            <a:off x="7160138" y="3865865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Questionário -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6"/>
          <p:cNvSpPr txBox="1">
            <a:spLocks/>
          </p:cNvSpPr>
          <p:nvPr/>
        </p:nvSpPr>
        <p:spPr>
          <a:xfrm>
            <a:off x="0" y="580526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6067425" cy="208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796290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960" y="4509120"/>
            <a:ext cx="7924800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7993519" y="3744244"/>
            <a:ext cx="522028" cy="311622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305517">
            <a:off x="8176757" y="313308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7990284" y="5504532"/>
            <a:ext cx="522028" cy="3116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2305517">
            <a:off x="8165438" y="4861275"/>
            <a:ext cx="864096" cy="79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2941216" y="1916832"/>
            <a:ext cx="648072" cy="360040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2305517">
            <a:off x="3212398" y="130204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952724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Disponibilização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13632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8229600" cy="2859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48" y="4344516"/>
            <a:ext cx="8001000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Aluno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4067944" y="3142780"/>
            <a:ext cx="1008112" cy="502244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305517">
            <a:off x="4395198" y="253162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985248" y="4752440"/>
            <a:ext cx="1008112" cy="502244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2305517">
            <a:off x="1539114" y="418780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886700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13632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Aluno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294064"/>
            <a:ext cx="1152128" cy="2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849736" y="5159003"/>
            <a:ext cx="1008112" cy="502244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305517">
            <a:off x="2204286" y="4547843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3649936" y="2278684"/>
            <a:ext cx="1354112" cy="502244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2305517">
            <a:off x="4436533" y="1667524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457450"/>
            <a:ext cx="8867775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113632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Aluno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524328" y="3068960"/>
            <a:ext cx="1354112" cy="502244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 rot="2573800">
            <a:off x="6787376" y="2354785"/>
            <a:ext cx="1008112" cy="100811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651798" y="2348984"/>
            <a:ext cx="126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xxxxxxxxxx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5660352" y="3107152"/>
            <a:ext cx="631607" cy="63160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457133" y="1459162"/>
            <a:ext cx="5342627" cy="2146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782508" y="1459162"/>
            <a:ext cx="0" cy="21635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155"/>
          <p:cNvGrpSpPr/>
          <p:nvPr/>
        </p:nvGrpSpPr>
        <p:grpSpPr>
          <a:xfrm>
            <a:off x="5379750" y="5515491"/>
            <a:ext cx="1981762" cy="1077218"/>
            <a:chOff x="5379750" y="5515491"/>
            <a:chExt cx="1981762" cy="1077218"/>
          </a:xfrm>
        </p:grpSpPr>
        <p:sp>
          <p:nvSpPr>
            <p:cNvPr id="44" name="Texto explicativo retangular 43"/>
            <p:cNvSpPr/>
            <p:nvPr/>
          </p:nvSpPr>
          <p:spPr>
            <a:xfrm flipH="1">
              <a:off x="5452561" y="5515491"/>
              <a:ext cx="1908949" cy="1077218"/>
            </a:xfrm>
            <a:prstGeom prst="wedgeRectCallout">
              <a:avLst>
                <a:gd name="adj1" fmla="val 34159"/>
                <a:gd name="adj2" fmla="val -223682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379750" y="5515491"/>
              <a:ext cx="19817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/>
                <a:t>Prova Bimestral</a:t>
              </a:r>
              <a:endParaRPr lang="pt-BR" sz="3200" b="1" dirty="0"/>
            </a:p>
          </p:txBody>
        </p:sp>
      </p:grpSp>
      <p:grpSp>
        <p:nvGrpSpPr>
          <p:cNvPr id="4" name="Grupo 156"/>
          <p:cNvGrpSpPr/>
          <p:nvPr/>
        </p:nvGrpSpPr>
        <p:grpSpPr>
          <a:xfrm>
            <a:off x="2088485" y="5543635"/>
            <a:ext cx="2027408" cy="1086894"/>
            <a:chOff x="2088485" y="5543635"/>
            <a:chExt cx="2027408" cy="1086894"/>
          </a:xfrm>
        </p:grpSpPr>
        <p:sp>
          <p:nvSpPr>
            <p:cNvPr id="54" name="Texto explicativo retangular 53"/>
            <p:cNvSpPr/>
            <p:nvPr/>
          </p:nvSpPr>
          <p:spPr>
            <a:xfrm>
              <a:off x="2095984" y="5543635"/>
              <a:ext cx="2006580" cy="1039398"/>
            </a:xfrm>
            <a:prstGeom prst="wedgeRectCallout">
              <a:avLst>
                <a:gd name="adj1" fmla="val 13282"/>
                <a:gd name="adj2" fmla="val -14434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088485" y="5553311"/>
              <a:ext cx="20274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/>
                <a:t>Exercícios Semanais</a:t>
              </a:r>
              <a:endParaRPr lang="pt-BR" sz="3200" b="1" dirty="0"/>
            </a:p>
          </p:txBody>
        </p:sp>
      </p:grpSp>
      <p:sp>
        <p:nvSpPr>
          <p:cNvPr id="57" name="CaixaDeTexto 56"/>
          <p:cNvSpPr txBox="1"/>
          <p:nvPr/>
        </p:nvSpPr>
        <p:spPr>
          <a:xfrm>
            <a:off x="6210932" y="312371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Percurso de Aprendizagem</a:t>
            </a:r>
            <a:endParaRPr lang="pt-BR" sz="2800" b="1" dirty="0"/>
          </a:p>
        </p:txBody>
      </p:sp>
      <p:cxnSp>
        <p:nvCxnSpPr>
          <p:cNvPr id="60" name="Conector de seta reta 59"/>
          <p:cNvCxnSpPr/>
          <p:nvPr/>
        </p:nvCxnSpPr>
        <p:spPr>
          <a:xfrm>
            <a:off x="440256" y="3625533"/>
            <a:ext cx="852423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458091" y="3490227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>
            <a:off x="1107782" y="3488314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1796310" y="3488314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2483826" y="3489468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3131037" y="3492238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>
            <a:off x="3778348" y="3486983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4443959" y="3489679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>
            <a:off x="5112244" y="3492923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>
            <a:off x="5790280" y="3487394"/>
            <a:ext cx="0" cy="241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14"/>
          <p:cNvGrpSpPr/>
          <p:nvPr/>
        </p:nvGrpSpPr>
        <p:grpSpPr>
          <a:xfrm>
            <a:off x="423004" y="3312738"/>
            <a:ext cx="687516" cy="288032"/>
            <a:chOff x="755576" y="4299227"/>
            <a:chExt cx="687516" cy="288032"/>
          </a:xfrm>
        </p:grpSpPr>
        <p:cxnSp>
          <p:nvCxnSpPr>
            <p:cNvPr id="7" name="Conector reto 6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5"/>
          <p:cNvGrpSpPr/>
          <p:nvPr/>
        </p:nvGrpSpPr>
        <p:grpSpPr>
          <a:xfrm>
            <a:off x="1107234" y="3312648"/>
            <a:ext cx="687516" cy="288032"/>
            <a:chOff x="755576" y="4299227"/>
            <a:chExt cx="687516" cy="288032"/>
          </a:xfrm>
        </p:grpSpPr>
        <p:cxnSp>
          <p:nvCxnSpPr>
            <p:cNvPr id="17" name="Conector reto 16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18"/>
          <p:cNvGrpSpPr/>
          <p:nvPr/>
        </p:nvGrpSpPr>
        <p:grpSpPr>
          <a:xfrm>
            <a:off x="1779058" y="3307124"/>
            <a:ext cx="687516" cy="288032"/>
            <a:chOff x="755576" y="4299227"/>
            <a:chExt cx="687516" cy="288032"/>
          </a:xfrm>
        </p:grpSpPr>
        <p:cxnSp>
          <p:nvCxnSpPr>
            <p:cNvPr id="20" name="Conector reto 19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21"/>
          <p:cNvGrpSpPr/>
          <p:nvPr/>
        </p:nvGrpSpPr>
        <p:grpSpPr>
          <a:xfrm>
            <a:off x="2450882" y="3312648"/>
            <a:ext cx="687516" cy="288032"/>
            <a:chOff x="755576" y="4299227"/>
            <a:chExt cx="687516" cy="288032"/>
          </a:xfrm>
        </p:grpSpPr>
        <p:cxnSp>
          <p:nvCxnSpPr>
            <p:cNvPr id="23" name="Conector reto 22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24"/>
          <p:cNvGrpSpPr/>
          <p:nvPr/>
        </p:nvGrpSpPr>
        <p:grpSpPr>
          <a:xfrm>
            <a:off x="3113785" y="3312648"/>
            <a:ext cx="687516" cy="288032"/>
            <a:chOff x="755576" y="4299227"/>
            <a:chExt cx="687516" cy="288032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27"/>
          <p:cNvGrpSpPr/>
          <p:nvPr/>
        </p:nvGrpSpPr>
        <p:grpSpPr>
          <a:xfrm>
            <a:off x="3754883" y="3312648"/>
            <a:ext cx="687516" cy="288032"/>
            <a:chOff x="755576" y="4299227"/>
            <a:chExt cx="687516" cy="288032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30"/>
          <p:cNvGrpSpPr/>
          <p:nvPr/>
        </p:nvGrpSpPr>
        <p:grpSpPr>
          <a:xfrm>
            <a:off x="4426707" y="3312648"/>
            <a:ext cx="687516" cy="288032"/>
            <a:chOff x="755576" y="4299227"/>
            <a:chExt cx="687516" cy="288032"/>
          </a:xfrm>
        </p:grpSpPr>
        <p:cxnSp>
          <p:nvCxnSpPr>
            <p:cNvPr id="32" name="Conector reto 31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35"/>
          <p:cNvGrpSpPr/>
          <p:nvPr/>
        </p:nvGrpSpPr>
        <p:grpSpPr>
          <a:xfrm>
            <a:off x="5094992" y="3309889"/>
            <a:ext cx="687516" cy="288032"/>
            <a:chOff x="755576" y="4299227"/>
            <a:chExt cx="687516" cy="288032"/>
          </a:xfrm>
        </p:grpSpPr>
        <p:cxnSp>
          <p:nvCxnSpPr>
            <p:cNvPr id="37" name="Conector reto 36"/>
            <p:cNvCxnSpPr/>
            <p:nvPr/>
          </p:nvCxnSpPr>
          <p:spPr>
            <a:xfrm flipV="1">
              <a:off x="755576" y="4299227"/>
              <a:ext cx="687516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1427400" y="4299227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Chave direita 145"/>
          <p:cNvSpPr/>
          <p:nvPr/>
        </p:nvSpPr>
        <p:spPr>
          <a:xfrm rot="5400000">
            <a:off x="3095836" y="1880828"/>
            <a:ext cx="576064" cy="4680520"/>
          </a:xfrm>
          <a:prstGeom prst="righ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CaixaDeTexto 156"/>
          <p:cNvSpPr txBox="1"/>
          <p:nvPr/>
        </p:nvSpPr>
        <p:spPr>
          <a:xfrm>
            <a:off x="6732240" y="206084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Desvio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percurso</a:t>
            </a:r>
            <a:endParaRPr lang="pt-BR" sz="2800" b="1" dirty="0"/>
          </a:p>
        </p:txBody>
      </p:sp>
      <p:sp>
        <p:nvSpPr>
          <p:cNvPr id="158" name="Chave direita 157"/>
          <p:cNvSpPr/>
          <p:nvPr/>
        </p:nvSpPr>
        <p:spPr>
          <a:xfrm>
            <a:off x="6228184" y="1484784"/>
            <a:ext cx="360040" cy="208823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Chave direita 161"/>
          <p:cNvSpPr/>
          <p:nvPr/>
        </p:nvSpPr>
        <p:spPr>
          <a:xfrm>
            <a:off x="5868144" y="3284984"/>
            <a:ext cx="216024" cy="36004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1"/>
            <a:ext cx="7020272" cy="98072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continuada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1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7" grpId="0"/>
      <p:bldP spid="146" grpId="0" animBg="1"/>
      <p:bldP spid="157" grpId="0"/>
      <p:bldP spid="158" grpId="0" animBg="1"/>
      <p:bldP spid="1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52613"/>
            <a:ext cx="8886825" cy="31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13632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Aluno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651798" y="1735528"/>
            <a:ext cx="126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xxxxxxxxxx</a:t>
            </a:r>
            <a:endParaRPr lang="pt-BR" dirty="0"/>
          </a:p>
        </p:txBody>
      </p:sp>
      <p:sp>
        <p:nvSpPr>
          <p:cNvPr id="3" name="Texto Explicativo 2 2"/>
          <p:cNvSpPr/>
          <p:nvPr/>
        </p:nvSpPr>
        <p:spPr>
          <a:xfrm>
            <a:off x="3887728" y="5005388"/>
            <a:ext cx="1368544" cy="792088"/>
          </a:xfrm>
          <a:prstGeom prst="borderCallout2">
            <a:avLst>
              <a:gd name="adj1" fmla="val 22358"/>
              <a:gd name="adj2" fmla="val -1373"/>
              <a:gd name="adj3" fmla="val 10332"/>
              <a:gd name="adj4" fmla="val -46595"/>
              <a:gd name="adj5" fmla="val -4144"/>
              <a:gd name="adj6" fmla="val -5362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Responde as questões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Texto Explicativo 2 17"/>
          <p:cNvSpPr/>
          <p:nvPr/>
        </p:nvSpPr>
        <p:spPr>
          <a:xfrm>
            <a:off x="872693" y="5176242"/>
            <a:ext cx="2588235" cy="1061070"/>
          </a:xfrm>
          <a:prstGeom prst="borderCallout2">
            <a:avLst>
              <a:gd name="adj1" fmla="val -999"/>
              <a:gd name="adj2" fmla="val -605"/>
              <a:gd name="adj3" fmla="val -24135"/>
              <a:gd name="adj4" fmla="val -9450"/>
              <a:gd name="adj5" fmla="val -70688"/>
              <a:gd name="adj6" fmla="val -305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Navega entre as questões.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Ao responder e avançar a resposta é salva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exto Explicativo 2 19"/>
          <p:cNvSpPr/>
          <p:nvPr/>
        </p:nvSpPr>
        <p:spPr>
          <a:xfrm>
            <a:off x="2699792" y="2096683"/>
            <a:ext cx="1522274" cy="792088"/>
          </a:xfrm>
          <a:prstGeom prst="borderCallout2">
            <a:avLst>
              <a:gd name="adj1" fmla="val 44604"/>
              <a:gd name="adj2" fmla="val -199"/>
              <a:gd name="adj3" fmla="val 93907"/>
              <a:gd name="adj4" fmla="val -13886"/>
              <a:gd name="adj5" fmla="val 184351"/>
              <a:gd name="adj6" fmla="val -7002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Possibilita sair e retornar depois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Texto Explicativo 2 21"/>
          <p:cNvSpPr/>
          <p:nvPr/>
        </p:nvSpPr>
        <p:spPr>
          <a:xfrm>
            <a:off x="741462" y="1708816"/>
            <a:ext cx="1522274" cy="792088"/>
          </a:xfrm>
          <a:prstGeom prst="borderCallout2">
            <a:avLst>
              <a:gd name="adj1" fmla="val 44604"/>
              <a:gd name="adj2" fmla="val -199"/>
              <a:gd name="adj3" fmla="val 111945"/>
              <a:gd name="adj4" fmla="val -26400"/>
              <a:gd name="adj5" fmla="val 172024"/>
              <a:gd name="adj6" fmla="val -2450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visão geral das questões com status *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979712" y="4005064"/>
            <a:ext cx="1224136" cy="1000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28588" y="3789040"/>
            <a:ext cx="1501763" cy="64807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70957" y="3414141"/>
            <a:ext cx="1459393" cy="30289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70957" y="3068960"/>
            <a:ext cx="1459393" cy="3184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555776" y="1376301"/>
            <a:ext cx="247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Veja o  próximo slide</a:t>
            </a:r>
            <a:endParaRPr lang="pt-BR" dirty="0"/>
          </a:p>
        </p:txBody>
      </p:sp>
      <p:sp>
        <p:nvSpPr>
          <p:cNvPr id="27" name="Texto Explicativo 2 26"/>
          <p:cNvSpPr/>
          <p:nvPr/>
        </p:nvSpPr>
        <p:spPr>
          <a:xfrm>
            <a:off x="4716016" y="2696758"/>
            <a:ext cx="1800200" cy="792088"/>
          </a:xfrm>
          <a:prstGeom prst="borderCallout2">
            <a:avLst>
              <a:gd name="adj1" fmla="val 44604"/>
              <a:gd name="adj2" fmla="val -199"/>
              <a:gd name="adj3" fmla="val 78275"/>
              <a:gd name="adj4" fmla="val -48925"/>
              <a:gd name="adj5" fmla="val 62896"/>
              <a:gd name="adj6" fmla="val -8117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Marca a questão para retorno posterior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715528" y="3006477"/>
            <a:ext cx="522228" cy="39316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43075"/>
            <a:ext cx="88201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113632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Realização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Aluno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96336" y="1619508"/>
            <a:ext cx="126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xxxxxxxxxx</a:t>
            </a:r>
            <a:endParaRPr lang="pt-BR" dirty="0"/>
          </a:p>
        </p:txBody>
      </p:sp>
      <p:sp>
        <p:nvSpPr>
          <p:cNvPr id="14" name="Texto Explicativo 2 13"/>
          <p:cNvSpPr/>
          <p:nvPr/>
        </p:nvSpPr>
        <p:spPr>
          <a:xfrm>
            <a:off x="3347864" y="5114925"/>
            <a:ext cx="2588235" cy="1338411"/>
          </a:xfrm>
          <a:prstGeom prst="borderCallout2">
            <a:avLst>
              <a:gd name="adj1" fmla="val 47476"/>
              <a:gd name="adj2" fmla="val 131"/>
              <a:gd name="adj3" fmla="val 34214"/>
              <a:gd name="adj4" fmla="val -36315"/>
              <a:gd name="adj5" fmla="val -10827"/>
              <a:gd name="adj6" fmla="val -42059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Status da questão. Pode estar como “Em branco” ou “Respondida”. Ao clicar no status retorna a questão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864270" y="3870573"/>
            <a:ext cx="1224137" cy="10801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571337" y="3861048"/>
            <a:ext cx="61026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o Explicativo 2 16"/>
          <p:cNvSpPr/>
          <p:nvPr/>
        </p:nvSpPr>
        <p:spPr>
          <a:xfrm>
            <a:off x="2826653" y="2132856"/>
            <a:ext cx="2588235" cy="906363"/>
          </a:xfrm>
          <a:prstGeom prst="borderCallout2">
            <a:avLst>
              <a:gd name="adj1" fmla="val 102123"/>
              <a:gd name="adj2" fmla="val 55333"/>
              <a:gd name="adj3" fmla="val 139655"/>
              <a:gd name="adj4" fmla="val 81449"/>
              <a:gd name="adj5" fmla="val 188354"/>
              <a:gd name="adj6" fmla="val 804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As questões sinalizadas são identificas aqui.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423744" y="2385417"/>
            <a:ext cx="1529755" cy="38598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o Explicativo 2 18"/>
          <p:cNvSpPr/>
          <p:nvPr/>
        </p:nvSpPr>
        <p:spPr>
          <a:xfrm>
            <a:off x="6393071" y="3201144"/>
            <a:ext cx="2588235" cy="1307976"/>
          </a:xfrm>
          <a:prstGeom prst="borderCallout2">
            <a:avLst>
              <a:gd name="adj1" fmla="val 1236"/>
              <a:gd name="adj2" fmla="val 36564"/>
              <a:gd name="adj3" fmla="val -28084"/>
              <a:gd name="adj4" fmla="val 28455"/>
              <a:gd name="adj5" fmla="val -44863"/>
              <a:gd name="adj6" fmla="val 40008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Encerra o questionário. Ao clicar, não é possível responder mais as questões.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5676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52724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Acompanhamento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372976" y="5807076"/>
            <a:ext cx="966776" cy="358228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305517">
            <a:off x="1700230" y="5195916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89773"/>
            <a:ext cx="6647925" cy="9361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8291016" y="4438923"/>
            <a:ext cx="827583" cy="646261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9290774">
            <a:off x="7820954" y="391257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5676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51720" y="0"/>
            <a:ext cx="69212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Encerramento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372976" y="5807076"/>
            <a:ext cx="966776" cy="358228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305517">
            <a:off x="1700230" y="5195916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89773"/>
            <a:ext cx="6647925" cy="9361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8291016" y="4438923"/>
            <a:ext cx="827583" cy="646261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99060" y="1590700"/>
            <a:ext cx="966776" cy="358228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449860" y="883320"/>
            <a:ext cx="864096" cy="7920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1484784"/>
            <a:ext cx="4032448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O encerramento pode ser realizado manualmente a partir do término do período determinado. Caso não seja realizado, o SIGA, na virada do dia, realizará  automaticamente .</a:t>
            </a:r>
          </a:p>
          <a:p>
            <a:pPr algn="ctr"/>
            <a:r>
              <a:rPr lang="pt-BR" sz="1400" b="1" dirty="0" smtClean="0"/>
              <a:t>Para acessá-lo:</a:t>
            </a:r>
          </a:p>
          <a:p>
            <a:pPr algn="ctr"/>
            <a:endParaRPr lang="pt-BR" sz="1400" b="1" dirty="0" smtClean="0"/>
          </a:p>
          <a:p>
            <a:r>
              <a:rPr lang="pt-BR" sz="1400" b="1" dirty="0" smtClean="0"/>
              <a:t>1</a:t>
            </a:r>
            <a:r>
              <a:rPr lang="pt-BR" sz="1400" dirty="0" smtClean="0"/>
              <a:t> – No nível aula, clique no botão “</a:t>
            </a:r>
            <a:r>
              <a:rPr lang="pt-BR" sz="1400" dirty="0" err="1" smtClean="0"/>
              <a:t>Adm</a:t>
            </a:r>
            <a:r>
              <a:rPr lang="pt-BR" sz="1400" dirty="0" smtClean="0"/>
              <a:t>. Atividades”.</a:t>
            </a:r>
          </a:p>
          <a:p>
            <a:endParaRPr lang="pt-BR" sz="1400" dirty="0" smtClean="0"/>
          </a:p>
          <a:p>
            <a:r>
              <a:rPr lang="pt-BR" sz="1400" b="1" dirty="0" smtClean="0"/>
              <a:t>2</a:t>
            </a:r>
            <a:r>
              <a:rPr lang="pt-BR" sz="1400" dirty="0" smtClean="0"/>
              <a:t> – Na tela da </a:t>
            </a:r>
            <a:r>
              <a:rPr lang="pt-BR" sz="1400" dirty="0" err="1" smtClean="0"/>
              <a:t>Adm</a:t>
            </a:r>
            <a:r>
              <a:rPr lang="pt-BR" sz="1400" dirty="0" smtClean="0"/>
              <a:t>. Atividades, clique no ícone de do questionário.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8288" y="4813174"/>
            <a:ext cx="378075" cy="1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baixo 9"/>
          <p:cNvSpPr/>
          <p:nvPr/>
        </p:nvSpPr>
        <p:spPr>
          <a:xfrm rot="19380431">
            <a:off x="7731191" y="400937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Aula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build="allAtOnce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729959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362" y="1905505"/>
            <a:ext cx="319979" cy="33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979712" y="1700808"/>
            <a:ext cx="827583" cy="646261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332788">
            <a:off x="2330889" y="1164182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580112" y="2814299"/>
            <a:ext cx="100811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2 9"/>
          <p:cNvSpPr/>
          <p:nvPr/>
        </p:nvSpPr>
        <p:spPr>
          <a:xfrm>
            <a:off x="3131841" y="4149080"/>
            <a:ext cx="3096344" cy="906363"/>
          </a:xfrm>
          <a:prstGeom prst="borderCallout2">
            <a:avLst>
              <a:gd name="adj1" fmla="val -185"/>
              <a:gd name="adj2" fmla="val 60807"/>
              <a:gd name="adj3" fmla="val -35121"/>
              <a:gd name="adj4" fmla="val 77468"/>
              <a:gd name="adj5" fmla="val -74520"/>
              <a:gd name="adj6" fmla="val 9579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Ao término do período o botão do questionário é substituído pelo botão de encerramento.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51720" y="0"/>
            <a:ext cx="69212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-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Encerramento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11" y="1832124"/>
            <a:ext cx="8729959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3933056"/>
          <a:ext cx="5943600" cy="12241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3123"/>
                <a:gridCol w="4290477"/>
              </a:tblGrid>
              <a:tr h="480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Regra das Avaliações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Cálculo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Peso 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(</a:t>
                      </a:r>
                      <a:r>
                        <a:rPr lang="pt-BR" sz="1200" dirty="0"/>
                        <a:t>percentual de acerto * valor máximo </a:t>
                      </a:r>
                      <a:r>
                        <a:rPr lang="pt-BR" sz="1200" dirty="0" smtClean="0"/>
                        <a:t>do semestre) </a:t>
                      </a:r>
                      <a:r>
                        <a:rPr lang="pt-BR" sz="1200" dirty="0"/>
                        <a:t>/ 100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Porcentagem 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(</a:t>
                      </a:r>
                      <a:r>
                        <a:rPr lang="pt-BR" sz="1200" dirty="0"/>
                        <a:t>percentual de acerto * valor máximo </a:t>
                      </a:r>
                      <a:r>
                        <a:rPr lang="pt-BR" sz="1200" dirty="0" smtClean="0"/>
                        <a:t>do</a:t>
                      </a:r>
                      <a:r>
                        <a:rPr lang="pt-BR" sz="1200" baseline="0" dirty="0" smtClean="0"/>
                        <a:t> semestre</a:t>
                      </a:r>
                      <a:r>
                        <a:rPr lang="pt-BR" sz="1200" dirty="0" smtClean="0"/>
                        <a:t>) </a:t>
                      </a:r>
                      <a:r>
                        <a:rPr lang="pt-BR" sz="1200" dirty="0"/>
                        <a:t>/ 100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</a:tr>
              <a:tr h="213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Valor </a:t>
                      </a:r>
                      <a:r>
                        <a:rPr lang="pt-BR" sz="1200" dirty="0"/>
                        <a:t>Absoluto 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 (</a:t>
                      </a:r>
                      <a:r>
                        <a:rPr lang="pt-BR" sz="1200" dirty="0"/>
                        <a:t>percentual de acerto * valor da avaliação) / 100</a:t>
                      </a:r>
                      <a:endParaRPr lang="pt-B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835696" y="55172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Nota calculada = Nota lançada na atividade avaliativa </a:t>
            </a:r>
          </a:p>
          <a:p>
            <a:pPr algn="ctr"/>
            <a:r>
              <a:rPr lang="pt-BR" dirty="0" smtClean="0"/>
              <a:t>=(33,33 x 10)/100 = 3,33</a:t>
            </a:r>
            <a:endParaRPr lang="pt-BR" dirty="0"/>
          </a:p>
        </p:txBody>
      </p:sp>
      <p:sp>
        <p:nvSpPr>
          <p:cNvPr id="9" name="Texto Explicativo 2 (Ênfase) 8"/>
          <p:cNvSpPr/>
          <p:nvPr/>
        </p:nvSpPr>
        <p:spPr>
          <a:xfrm flipH="1">
            <a:off x="1691680" y="5517232"/>
            <a:ext cx="5328592" cy="720080"/>
          </a:xfrm>
          <a:prstGeom prst="accentCallout2">
            <a:avLst>
              <a:gd name="adj1" fmla="val 32786"/>
              <a:gd name="adj2" fmla="val -216"/>
              <a:gd name="adj3" fmla="val -14506"/>
              <a:gd name="adj4" fmla="val -14540"/>
              <a:gd name="adj5" fmla="val -259763"/>
              <a:gd name="adj6" fmla="val -14890"/>
            </a:avLst>
          </a:prstGeom>
          <a:solidFill>
            <a:schemeClr val="tx2">
              <a:lumMod val="60000"/>
              <a:lumOff val="40000"/>
              <a:alpha val="4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 rot="5400000">
            <a:off x="7493767" y="2955505"/>
            <a:ext cx="709194" cy="648072"/>
          </a:xfrm>
          <a:prstGeom prst="roundRect">
            <a:avLst>
              <a:gd name="adj" fmla="val 513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Aula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" y="3552190"/>
            <a:ext cx="7931224" cy="27571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52724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Revisão docente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129" y="1548284"/>
            <a:ext cx="8729959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5362" y="1689481"/>
            <a:ext cx="319979" cy="33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414888" y="783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Aula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 Explicativo 2 10"/>
          <p:cNvSpPr/>
          <p:nvPr/>
        </p:nvSpPr>
        <p:spPr>
          <a:xfrm flipH="1">
            <a:off x="8105861" y="2628404"/>
            <a:ext cx="720080" cy="720080"/>
          </a:xfrm>
          <a:prstGeom prst="borderCallout2">
            <a:avLst>
              <a:gd name="adj1" fmla="val 102022"/>
              <a:gd name="adj2" fmla="val 359"/>
              <a:gd name="adj3" fmla="val 248534"/>
              <a:gd name="adj4" fmla="val -6589"/>
              <a:gd name="adj5" fmla="val 360601"/>
              <a:gd name="adj6" fmla="val 34908"/>
            </a:avLst>
          </a:prstGeom>
          <a:noFill/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1720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Relatórios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771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2483768" y="1988840"/>
            <a:ext cx="966776" cy="358228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2305517">
            <a:off x="2811022" y="137768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 rot="21129483">
            <a:off x="1907704" y="4622359"/>
            <a:ext cx="590465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Após encerramento do questionário, é possível acessar os relatórios analíticos.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9" y="1618403"/>
            <a:ext cx="8892480" cy="455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51720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Relatórios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085092" y="5730620"/>
            <a:ext cx="966776" cy="358228"/>
          </a:xfrm>
          <a:prstGeom prst="ellipse">
            <a:avLst/>
          </a:prstGeom>
          <a:solidFill>
            <a:srgbClr val="FFFFFF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305517">
            <a:off x="2482148" y="5119460"/>
            <a:ext cx="86409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55976" y="4437112"/>
            <a:ext cx="42067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Os relatórios possibilitam identificar as dificuldades dos alunos, desde um determinado assunto até por questão.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Uma análise mais aprofundada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051720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Relatórios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2060848"/>
            <a:ext cx="9071992" cy="350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Apresenta a porcentagem de acertos por aluno.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68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 smtClean="0"/>
              <a:t>Com a utilização do </a:t>
            </a:r>
          </a:p>
          <a:p>
            <a:pPr marL="0" indent="0" algn="ctr">
              <a:buNone/>
            </a:pPr>
            <a:r>
              <a:rPr lang="pt-BR" sz="4000" b="1" dirty="0" smtClean="0">
                <a:solidFill>
                  <a:schemeClr val="accent6"/>
                </a:solidFill>
              </a:rPr>
              <a:t>questionário digital</a:t>
            </a:r>
            <a:r>
              <a:rPr lang="pt-BR" sz="4000" dirty="0" smtClean="0"/>
              <a:t> é possível</a:t>
            </a:r>
          </a:p>
          <a:p>
            <a:pPr marL="0" indent="0" algn="ctr">
              <a:buNone/>
            </a:pPr>
            <a:r>
              <a:rPr lang="pt-BR" sz="4000" dirty="0" smtClean="0"/>
              <a:t> tornar a avaliação continuada praticável e eficaz...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893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" y="2060848"/>
            <a:ext cx="9036496" cy="299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51720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Relatórios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555410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Além do percentual de acertos, apresenta individualmente as questões corretas e incorretas por aluno.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0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" y="2060848"/>
            <a:ext cx="9025339" cy="3011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51720" y="0"/>
            <a:ext cx="7020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Questionário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Relatórios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569260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É possível visualizar a quantidade de acertos por Grupos de Questões.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2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728937"/>
            <a:ext cx="7772400" cy="2140223"/>
          </a:xfrm>
        </p:spPr>
        <p:txBody>
          <a:bodyPr>
            <a:normAutofit/>
          </a:bodyPr>
          <a:lstStyle/>
          <a:p>
            <a:r>
              <a:rPr lang="pt-BR" sz="7200" b="1" dirty="0" smtClean="0"/>
              <a:t>Questionário digital</a:t>
            </a:r>
            <a:br>
              <a:rPr lang="pt-BR" sz="7200" b="1" dirty="0" smtClean="0"/>
            </a:br>
            <a:r>
              <a:rPr lang="pt-BR" b="1" dirty="0" smtClean="0"/>
              <a:t>- BÁSICO -</a:t>
            </a:r>
            <a:endParaRPr lang="pt-BR" sz="7200" b="1" dirty="0"/>
          </a:p>
        </p:txBody>
      </p:sp>
      <p:sp>
        <p:nvSpPr>
          <p:cNvPr id="2" name="Retângulo 1"/>
          <p:cNvSpPr/>
          <p:nvPr/>
        </p:nvSpPr>
        <p:spPr>
          <a:xfrm>
            <a:off x="0" y="56629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Produção</a:t>
            </a:r>
          </a:p>
          <a:p>
            <a:pPr algn="ctr"/>
            <a:r>
              <a:rPr lang="pt-BR" b="1" dirty="0"/>
              <a:t>Equipe Suporte DTI/GTA - CSC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3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1"/>
            <a:ext cx="7020272" cy="98072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praticá-la?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" y="2400396"/>
            <a:ext cx="9056745" cy="389458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34074" y="2918792"/>
            <a:ext cx="6084167" cy="3390528"/>
            <a:chOff x="3034074" y="2708920"/>
            <a:chExt cx="6084167" cy="339052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4074" y="2708920"/>
              <a:ext cx="6084167" cy="1886633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3034074" y="4595553"/>
              <a:ext cx="6084167" cy="1503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25624" y="1767126"/>
            <a:ext cx="897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Pela análise dos relatórios analíticos (quantitativo)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8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25624" y="1767126"/>
            <a:ext cx="897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Possibilita a análise pelos relatórios analíticos (quantitativo)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" y="1556792"/>
            <a:ext cx="8998250" cy="52565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" y="3965836"/>
            <a:ext cx="8993063" cy="306305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81808" y="1191063"/>
            <a:ext cx="681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Feedback para os alunos, em sala </a:t>
            </a:r>
            <a:r>
              <a:rPr lang="pt-BR" sz="1400" dirty="0" smtClean="0"/>
              <a:t>(10 minutos iniciais?!?)</a:t>
            </a:r>
            <a:endParaRPr lang="pt-BR" sz="105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81808" y="1188244"/>
            <a:ext cx="681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.... ou análise individual</a:t>
            </a:r>
            <a:endParaRPr lang="pt-BR" sz="1050" dirty="0"/>
          </a:p>
        </p:txBody>
      </p:sp>
      <p:sp>
        <p:nvSpPr>
          <p:cNvPr id="13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1"/>
            <a:ext cx="7020272" cy="98072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praticá-la?</a:t>
            </a: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234888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Muito bem! : ) 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2594595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PMBOK é metodologia a ser seguida em projetos, não o órgão.</a:t>
            </a:r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64088" y="2911077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Na verdade ITIL é uma biblioteca de melhores práticas pela área de tecnologia</a:t>
            </a:r>
            <a:endParaRPr lang="pt-BR" sz="11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76185" y="3232026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Você está confundindo o órgão certificador com as metodologia a ser seguida em projetos.</a:t>
            </a:r>
            <a:endParaRPr lang="pt-BR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70802" y="3547927"/>
            <a:ext cx="3660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Verifique suas anotações e/ou o material disponibilizado no SIGA </a:t>
            </a:r>
            <a:r>
              <a:rPr lang="pt-BR" sz="1100" dirty="0"/>
              <a:t>da aula do dia </a:t>
            </a:r>
            <a:r>
              <a:rPr lang="pt-BR" sz="1100" dirty="0" err="1"/>
              <a:t>xx</a:t>
            </a:r>
            <a:r>
              <a:rPr lang="pt-BR" sz="1100" dirty="0"/>
              <a:t>/</a:t>
            </a:r>
            <a:r>
              <a:rPr lang="pt-BR" sz="1100" dirty="0" err="1"/>
              <a:t>xx</a:t>
            </a: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2123728" y="-29027"/>
            <a:ext cx="7020272" cy="980728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deve ser feito para ter os relatórios disponíveis?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30732000"/>
              </p:ext>
            </p:extLst>
          </p:nvPr>
        </p:nvGraphicFramePr>
        <p:xfrm>
          <a:off x="107504" y="1196752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3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728937"/>
            <a:ext cx="7772400" cy="2140223"/>
          </a:xfrm>
        </p:spPr>
        <p:txBody>
          <a:bodyPr>
            <a:normAutofit fontScale="90000"/>
          </a:bodyPr>
          <a:lstStyle/>
          <a:p>
            <a:r>
              <a:rPr lang="pt-BR" sz="7200" b="1" dirty="0" smtClean="0"/>
              <a:t>Questionário digital</a:t>
            </a:r>
            <a:br>
              <a:rPr lang="pt-BR" sz="7200" b="1" dirty="0" smtClean="0"/>
            </a:b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- Quais as suas funcionalidades? -</a:t>
            </a:r>
            <a:endParaRPr lang="pt-BR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estionários&amp;#x0D;&amp;#x0A;Intelligere&amp;quot;&quot;/&gt;&lt;property id=&quot;20307&quot; value=&quot;256&quot;/&gt;&lt;/object&gt;&lt;object type=&quot;3&quot; unique_id=&quot;10027&quot;&gt;&lt;property id=&quot;20148&quot; value=&quot;5&quot;/&gt;&lt;property id=&quot;20300&quot; value=&quot;Slide 2 - &amp;quot;Apresentação&amp;quot;&quot;/&gt;&lt;property id=&quot;20307&quot; value=&quot;258&quot;/&gt;&lt;/object&gt;&lt;object type=&quot;3&quot; unique_id=&quot;10967&quot;&gt;&lt;property id=&quot;20148&quot; value=&quot;5&quot;/&gt;&lt;property id=&quot;20300&quot; value=&quot;Slide 7 - &amp;quot;Ambientação - Questionário&amp;quot;&quot;/&gt;&lt;property id=&quot;20307&quot; value=&quot;284&quot;/&gt;&lt;/object&gt;&lt;object type=&quot;3&quot; unique_id=&quot;11238&quot;&gt;&lt;property id=&quot;20148&quot; value=&quot;5&quot;/&gt;&lt;property id=&quot;20300&quot; value=&quot;Slide 21 - &amp;quot;Questionário - Disponibilização&amp;quot;&quot;/&gt;&lt;property id=&quot;20307&quot; value=&quot;285&quot;/&gt;&lt;/object&gt;&lt;object type=&quot;3&quot; unique_id=&quot;11239&quot;&gt;&lt;property id=&quot;20148&quot; value=&quot;5&quot;/&gt;&lt;property id=&quot;20300&quot; value=&quot;Slide 22&quot;/&gt;&lt;property id=&quot;20307&quot; value=&quot;286&quot;/&gt;&lt;/object&gt;&lt;object type=&quot;3&quot; unique_id=&quot;11323&quot;&gt;&lt;property id=&quot;20148&quot; value=&quot;5&quot;/&gt;&lt;property id=&quot;20300&quot; value=&quot;Slide 19 - &amp;quot;Questionário - Configuração&amp;quot;&quot;/&gt;&lt;property id=&quot;20307&quot; value=&quot;289&quot;/&gt;&lt;/object&gt;&lt;object type=&quot;3&quot; unique_id=&quot;11353&quot;&gt;&lt;property id=&quot;20148&quot; value=&quot;5&quot;/&gt;&lt;property id=&quot;20300&quot; value=&quot;Slide 4 - &amp;quot;Acesso&amp;quot;&quot;/&gt;&lt;property id=&quot;20307&quot; value=&quot;290&quot;/&gt;&lt;/object&gt;&lt;object type=&quot;3&quot; unique_id=&quot;11625&quot;&gt;&lt;property id=&quot;20148&quot; value=&quot;5&quot;/&gt;&lt;property id=&quot;20300&quot; value=&quot;Slide 3 - &amp;quot;Agenda&amp;quot;&quot;/&gt;&lt;property id=&quot;20307&quot; value=&quot;292&quot;/&gt;&lt;/object&gt;&lt;object type=&quot;3&quot; unique_id=&quot;11626&quot;&gt;&lt;property id=&quot;20148&quot; value=&quot;5&quot;/&gt;&lt;property id=&quot;20300&quot; value=&quot;Slide 5 - &amp;quot;Ambientação&amp;quot;&quot;/&gt;&lt;property id=&quot;20307&quot; value=&quot;293&quot;/&gt;&lt;/object&gt;&lt;object type=&quot;3&quot; unique_id=&quot;11627&quot;&gt;&lt;property id=&quot;20148&quot; value=&quot;5&quot;/&gt;&lt;property id=&quot;20300&quot; value=&quot;Slide 6 - &amp;quot;Ambientação - Questões&amp;quot;&quot;/&gt;&lt;property id=&quot;20307&quot; value=&quot;294&quot;/&gt;&lt;/object&gt;&lt;object type=&quot;3&quot; unique_id=&quot;11917&quot;&gt;&lt;property id=&quot;20148&quot; value=&quot;5&quot;/&gt;&lt;property id=&quot;20300&quot; value=&quot;Slide 8 - &amp;quot;Questões - Criação&amp;quot;&quot;/&gt;&lt;property id=&quot;20307&quot; value=&quot;295&quot;/&gt;&lt;/object&gt;&lt;object type=&quot;3&quot; unique_id=&quot;11918&quot;&gt;&lt;property id=&quot;20148&quot; value=&quot;5&quot;/&gt;&lt;property id=&quot;20300&quot; value=&quot;Slide 9 - &amp;quot;Questões - Criação&amp;quot;&quot;/&gt;&lt;property id=&quot;20307&quot; value=&quot;297&quot;/&gt;&lt;/object&gt;&lt;object type=&quot;3&quot; unique_id=&quot;11919&quot;&gt;&lt;property id=&quot;20148&quot; value=&quot;5&quot;/&gt;&lt;property id=&quot;20300&quot; value=&quot;Slide 10 - &amp;quot;Questões - Criação&amp;quot;&quot;/&gt;&lt;property id=&quot;20307&quot; value=&quot;296&quot;/&gt;&lt;/object&gt;&lt;object type=&quot;3&quot; unique_id=&quot;11920&quot;&gt;&lt;property id=&quot;20148&quot; value=&quot;5&quot;/&gt;&lt;property id=&quot;20300&quot; value=&quot;Slide 11 - &amp;quot;Questionário - Criação&amp;quot;&quot;/&gt;&lt;property id=&quot;20307&quot; value=&quot;298&quot;/&gt;&lt;/object&gt;&lt;object type=&quot;3&quot; unique_id=&quot;11921&quot;&gt;&lt;property id=&quot;20148&quot; value=&quot;5&quot;/&gt;&lt;property id=&quot;20300&quot; value=&quot;Slide 12 - &amp;quot;Questionário por Escolha&amp;quot;&quot;/&gt;&lt;property id=&quot;20307&quot; value=&quot;300&quot;/&gt;&lt;/object&gt;&lt;object type=&quot;3&quot; unique_id=&quot;11922&quot;&gt;&lt;property id=&quot;20148&quot; value=&quot;5&quot;/&gt;&lt;property id=&quot;20300&quot; value=&quot;Slide 13 - &amp;quot;Questionário por Sorteio&amp;quot;&quot;/&gt;&lt;property id=&quot;20307&quot; value=&quot;299&quot;/&gt;&lt;/object&gt;&lt;object type=&quot;3&quot; unique_id=&quot;12139&quot;&gt;&lt;property id=&quot;20148&quot; value=&quot;5&quot;/&gt;&lt;property id=&quot;20300&quot; value=&quot;Slide 15 - &amp;quot;Questionário&amp;quot;&quot;/&gt;&lt;property id=&quot;20307&quot; value=&quot;301&quot;/&gt;&lt;/object&gt;&lt;object type=&quot;3&quot; unique_id=&quot;12140&quot;&gt;&lt;property id=&quot;20148&quot; value=&quot;5&quot;/&gt;&lt;property id=&quot;20300&quot; value=&quot;Slide 16 - &amp;quot;Questionário - Disponibilização&amp;quot;&quot;/&gt;&lt;property id=&quot;20307&quot; value=&quot;302&quot;/&gt;&lt;/object&gt;&lt;object type=&quot;3&quot; unique_id=&quot;12141&quot;&gt;&lt;property id=&quot;20148&quot; value=&quot;5&quot;/&gt;&lt;property id=&quot;20300&quot; value=&quot;Slide 17 - &amp;quot;Questionário - Disponibilização&amp;quot;&quot;/&gt;&lt;property id=&quot;20307&quot; value=&quot;303&quot;/&gt;&lt;/object&gt;&lt;object type=&quot;3&quot; unique_id=&quot;12142&quot;&gt;&lt;property id=&quot;20148&quot; value=&quot;5&quot;/&gt;&lt;property id=&quot;20300&quot; value=&quot;Slide 18 - &amp;quot;Questionário - Configuração&amp;quot;&quot;/&gt;&lt;property id=&quot;20307&quot; value=&quot;304&quot;/&gt;&lt;/object&gt;&lt;object type=&quot;3&quot; unique_id=&quot;12143&quot;&gt;&lt;property id=&quot;20148&quot; value=&quot;5&quot;/&gt;&lt;property id=&quot;20300&quot; value=&quot;Slide 20 - &amp;quot;Questionário - Disponibilização&amp;quot;&quot;/&gt;&lt;property id=&quot;20307&quot; value=&quot;305&quot;/&gt;&lt;/object&gt;&lt;object type=&quot;3&quot; unique_id=&quot;12144&quot;&gt;&lt;property id=&quot;20148&quot; value=&quot;5&quot;/&gt;&lt;property id=&quot;20300&quot; value=&quot;Slide 24&quot;/&gt;&lt;property id=&quot;20307&quot; value=&quot;306&quot;/&gt;&lt;/object&gt;&lt;object type=&quot;3&quot; unique_id=&quot;12241&quot;&gt;&lt;property id=&quot;20148&quot; value=&quot;5&quot;/&gt;&lt;property id=&quot;20300&quot; value=&quot;Slide 23&quot;/&gt;&lt;property id=&quot;20307&quot; value=&quot;307&quot;/&gt;&lt;/object&gt;&lt;object type=&quot;3&quot; unique_id=&quot;12242&quot;&gt;&lt;property id=&quot;20148&quot; value=&quot;5&quot;/&gt;&lt;property id=&quot;20300&quot; value=&quot;Slide 25&quot;/&gt;&lt;property id=&quot;20307&quot; value=&quot;308&quot;/&gt;&lt;/object&gt;&lt;object type=&quot;3&quot; unique_id=&quot;12503&quot;&gt;&lt;property id=&quot;20148&quot; value=&quot;5&quot;/&gt;&lt;property id=&quot;20300&quot; value=&quot;Slide 26&quot;/&gt;&lt;property id=&quot;20307&quot; value=&quot;309&quot;/&gt;&lt;/object&gt;&lt;object type=&quot;3&quot; unique_id=&quot;12504&quot;&gt;&lt;property id=&quot;20148&quot; value=&quot;5&quot;/&gt;&lt;property id=&quot;20300&quot; value=&quot;Slide 27&quot;/&gt;&lt;property id=&quot;20307&quot; value=&quot;310&quot;/&gt;&lt;/object&gt;&lt;object type=&quot;3&quot; unique_id=&quot;12505&quot;&gt;&lt;property id=&quot;20148&quot; value=&quot;5&quot;/&gt;&lt;property id=&quot;20300&quot; value=&quot;Slide 28&quot;/&gt;&lt;property id=&quot;20307&quot; value=&quot;311&quot;/&gt;&lt;/object&gt;&lt;object type=&quot;3&quot; unique_id=&quot;12506&quot;&gt;&lt;property id=&quot;20148&quot; value=&quot;5&quot;/&gt;&lt;property id=&quot;20300&quot; value=&quot;Slide 29&quot;/&gt;&lt;property id=&quot;20307&quot; value=&quot;313&quot;/&gt;&lt;/object&gt;&lt;object type=&quot;3&quot; unique_id=&quot;12507&quot;&gt;&lt;property id=&quot;20148&quot; value=&quot;5&quot;/&gt;&lt;property id=&quot;20300&quot; value=&quot;Slide 31&quot;/&gt;&lt;property id=&quot;20307&quot; value=&quot;312&quot;/&gt;&lt;/object&gt;&lt;object type=&quot;3&quot; unique_id=&quot;12508&quot;&gt;&lt;property id=&quot;20148&quot; value=&quot;5&quot;/&gt;&lt;property id=&quot;20300&quot; value=&quot;Slide 32&quot;/&gt;&lt;property id=&quot;20307&quot; value=&quot;314&quot;/&gt;&lt;/object&gt;&lt;object type=&quot;3&quot; unique_id=&quot;12541&quot;&gt;&lt;property id=&quot;20148&quot; value=&quot;5&quot;/&gt;&lt;property id=&quot;20300&quot; value=&quot;Slide 14 - &amp;quot;Questionário por Sorteio&amp;quot;&quot;/&gt;&lt;property id=&quot;20307&quot; value=&quot;315&quot;/&gt;&lt;/object&gt;&lt;object type=&quot;3&quot; unique_id=&quot;12707&quot;&gt;&lt;property id=&quot;20148&quot; value=&quot;5&quot;/&gt;&lt;property id=&quot;20300&quot; value=&quot;Slide 30&quot;/&gt;&lt;property id=&quot;20307&quot; value=&quot;317&quot;/&gt;&lt;/object&gt;&lt;object type=&quot;3&quot; unique_id=&quot;12708&quot;&gt;&lt;property id=&quot;20148&quot; value=&quot;5&quot;/&gt;&lt;property id=&quot;20300&quot; value=&quot;Slide 33&quot;/&gt;&lt;property id=&quot;20307&quot; value=&quot;316&quot;/&gt;&lt;/object&gt;&lt;object type=&quot;3&quot; unique_id=&quot;12779&quot;&gt;&lt;property id=&quot;20148&quot; value=&quot;5&quot;/&gt;&lt;property id=&quot;20300&quot; value=&quot;Slide 34&quot;/&gt;&lt;property id=&quot;20307&quot; value=&quot;318&quot;/&gt;&lt;/object&gt;&lt;object type=&quot;3&quot; unique_id=&quot;12780&quot;&gt;&lt;property id=&quot;20148&quot; value=&quot;5&quot;/&gt;&lt;property id=&quot;20300&quot; value=&quot;Slide 35&quot;/&gt;&lt;property id=&quot;20307&quot; value=&quot;319&quot;/&gt;&lt;/object&gt;&lt;/object&gt;&lt;/object&gt;&lt;/database&gt;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10670</TotalTime>
  <Words>1286</Words>
  <Application>Microsoft Office PowerPoint</Application>
  <PresentationFormat>Apresentação na tela (4:3)</PresentationFormat>
  <Paragraphs>289</Paragraphs>
  <Slides>52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Adobe Fan Heiti Std B</vt:lpstr>
      <vt:lpstr>Arial</vt:lpstr>
      <vt:lpstr>Calibri</vt:lpstr>
      <vt:lpstr>Times New Roman</vt:lpstr>
      <vt:lpstr>Tema do Office</vt:lpstr>
      <vt:lpstr>Questionário digital - BÁSICO -</vt:lpstr>
      <vt:lpstr>Apresentação</vt:lpstr>
      <vt:lpstr>Agenda</vt:lpstr>
      <vt:lpstr>Avaliação continuada</vt:lpstr>
      <vt:lpstr>Apresentação do PowerPoint</vt:lpstr>
      <vt:lpstr>Como praticá-la?</vt:lpstr>
      <vt:lpstr>Como praticá-la?</vt:lpstr>
      <vt:lpstr>O que deve ser feito para ter os relatórios disponíveis?</vt:lpstr>
      <vt:lpstr>Questionário digital - Quais as suas funcionalidades? -</vt:lpstr>
      <vt:lpstr>Inserir imagens e tabelas</vt:lpstr>
      <vt:lpstr>Inserir imagens e tabelas</vt:lpstr>
      <vt:lpstr>Questões de múltipla escolha</vt:lpstr>
      <vt:lpstr>Simular o questionário</vt:lpstr>
      <vt:lpstr>Limitar o tempo da realização</vt:lpstr>
      <vt:lpstr>Relatórios analíticos (docente)</vt:lpstr>
      <vt:lpstr>Relatórios analíticos (aluno)</vt:lpstr>
      <vt:lpstr>Relatórios analíticos (aluno)</vt:lpstr>
      <vt:lpstr>Acesso</vt:lpstr>
      <vt:lpstr>Ambientação</vt:lpstr>
      <vt:lpstr>Ambientação - Questões</vt:lpstr>
      <vt:lpstr>Ambientação - Questionário</vt:lpstr>
      <vt:lpstr>Questões - Criação</vt:lpstr>
      <vt:lpstr>Questões - Criação</vt:lpstr>
      <vt:lpstr>Questões - Criação</vt:lpstr>
      <vt:lpstr>Questionário - Criação</vt:lpstr>
      <vt:lpstr>Questionário por Escolha</vt:lpstr>
      <vt:lpstr>Questionário por Sorteio</vt:lpstr>
      <vt:lpstr>Questionário por Sorteio</vt:lpstr>
      <vt:lpstr>Questionário</vt:lpstr>
      <vt:lpstr>Questionário - Disponibilização</vt:lpstr>
      <vt:lpstr>Questionário - Disponibilização</vt:lpstr>
      <vt:lpstr>Questionário - Configuração</vt:lpstr>
      <vt:lpstr>Questionário - Configuração</vt:lpstr>
      <vt:lpstr>Questionário - Disponibilização</vt:lpstr>
      <vt:lpstr>Questionário - Disponibilização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Questionário digital - BÁSICO 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fernando.scapim</dc:creator>
  <cp:lastModifiedBy>Fernando Pelizaro Scapim</cp:lastModifiedBy>
  <cp:revision>596</cp:revision>
  <dcterms:created xsi:type="dcterms:W3CDTF">2011-07-11T17:35:23Z</dcterms:created>
  <dcterms:modified xsi:type="dcterms:W3CDTF">2013-07-31T18:03:23Z</dcterms:modified>
</cp:coreProperties>
</file>